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9"/>
  </p:notesMasterIdLst>
  <p:handoutMasterIdLst>
    <p:handoutMasterId r:id="rId40"/>
  </p:handoutMasterIdLst>
  <p:sldIdLst>
    <p:sldId id="305" r:id="rId2"/>
    <p:sldId id="308" r:id="rId3"/>
    <p:sldId id="306" r:id="rId4"/>
    <p:sldId id="307" r:id="rId5"/>
    <p:sldId id="310" r:id="rId6"/>
    <p:sldId id="311" r:id="rId7"/>
    <p:sldId id="314" r:id="rId8"/>
    <p:sldId id="313" r:id="rId9"/>
    <p:sldId id="315" r:id="rId10"/>
    <p:sldId id="316" r:id="rId11"/>
    <p:sldId id="312" r:id="rId12"/>
    <p:sldId id="317" r:id="rId13"/>
    <p:sldId id="309" r:id="rId14"/>
    <p:sldId id="318" r:id="rId15"/>
    <p:sldId id="320" r:id="rId16"/>
    <p:sldId id="339" r:id="rId17"/>
    <p:sldId id="337" r:id="rId18"/>
    <p:sldId id="319" r:id="rId19"/>
    <p:sldId id="321" r:id="rId20"/>
    <p:sldId id="338" r:id="rId21"/>
    <p:sldId id="325" r:id="rId22"/>
    <p:sldId id="322" r:id="rId23"/>
    <p:sldId id="323" r:id="rId24"/>
    <p:sldId id="331" r:id="rId25"/>
    <p:sldId id="332" r:id="rId26"/>
    <p:sldId id="328" r:id="rId27"/>
    <p:sldId id="329" r:id="rId28"/>
    <p:sldId id="330" r:id="rId29"/>
    <p:sldId id="333" r:id="rId30"/>
    <p:sldId id="324" r:id="rId31"/>
    <p:sldId id="326" r:id="rId32"/>
    <p:sldId id="327" r:id="rId33"/>
    <p:sldId id="334" r:id="rId34"/>
    <p:sldId id="335" r:id="rId35"/>
    <p:sldId id="340" r:id="rId36"/>
    <p:sldId id="341" r:id="rId37"/>
    <p:sldId id="33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ABE54B7-24C6-0142-A14C-62D59E598C95}">
          <p14:sldIdLst>
            <p14:sldId id="305"/>
            <p14:sldId id="308"/>
            <p14:sldId id="306"/>
            <p14:sldId id="307"/>
            <p14:sldId id="310"/>
            <p14:sldId id="311"/>
            <p14:sldId id="314"/>
            <p14:sldId id="313"/>
            <p14:sldId id="315"/>
            <p14:sldId id="316"/>
            <p14:sldId id="312"/>
            <p14:sldId id="317"/>
            <p14:sldId id="309"/>
            <p14:sldId id="318"/>
            <p14:sldId id="320"/>
            <p14:sldId id="339"/>
            <p14:sldId id="337"/>
            <p14:sldId id="319"/>
            <p14:sldId id="321"/>
            <p14:sldId id="338"/>
            <p14:sldId id="325"/>
            <p14:sldId id="322"/>
            <p14:sldId id="323"/>
            <p14:sldId id="331"/>
            <p14:sldId id="332"/>
            <p14:sldId id="328"/>
            <p14:sldId id="329"/>
            <p14:sldId id="330"/>
            <p14:sldId id="333"/>
            <p14:sldId id="324"/>
            <p14:sldId id="326"/>
            <p14:sldId id="327"/>
            <p14:sldId id="334"/>
            <p14:sldId id="335"/>
            <p14:sldId id="340"/>
            <p14:sldId id="341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945B"/>
    <a:srgbClr val="F3F3F0"/>
    <a:srgbClr val="548235"/>
    <a:srgbClr val="000000"/>
    <a:srgbClr val="FF8427"/>
    <a:srgbClr val="FFFFF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4" autoAdjust="0"/>
    <p:restoredTop sz="94129" autoAdjust="0"/>
  </p:normalViewPr>
  <p:slideViewPr>
    <p:cSldViewPr snapToGrid="0">
      <p:cViewPr varScale="1">
        <p:scale>
          <a:sx n="122" d="100"/>
          <a:sy n="122" d="100"/>
        </p:scale>
        <p:origin x="417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0" d="100"/>
          <a:sy n="160" d="100"/>
        </p:scale>
        <p:origin x="6552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C228C-D218-495D-A886-42F7DDB9C1A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0BF8D-4A40-4C2C-BEC7-DBCA88EC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58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D1E2F-BBAD-924A-9415-F9ADD5387FA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CF019-A9A4-F541-B5AA-44003FB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2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+mn-lt"/>
              </a:rPr>
              <a:t>Chhaochharia</a:t>
            </a:r>
            <a:r>
              <a:rPr lang="en-US" sz="1200" dirty="0">
                <a:latin typeface="+mn-lt"/>
              </a:rPr>
              <a:t>, Ghosh, </a:t>
            </a:r>
            <a:r>
              <a:rPr lang="en-US" sz="1200" dirty="0" err="1">
                <a:latin typeface="+mn-lt"/>
              </a:rPr>
              <a:t>Niessen-Ruenzi</a:t>
            </a:r>
            <a:r>
              <a:rPr lang="en-US" sz="1200" dirty="0">
                <a:latin typeface="+mn-lt"/>
              </a:rPr>
              <a:t>, and Schneider, 2022: new mothers in high childcare counties in Germany experience a 25% smaller earnings penalty than new mothers in low child care counties. This difference comes from three margins: mothers in high child care counties work more days (32%), are less likely to switch to a part-time position (11%), and less likely to leave the workforce completely (26%)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CF019-A9A4-F541-B5AA-44003FB8F0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1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CF019-A9A4-F541-B5AA-44003FB8F0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3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+mn-lt"/>
              </a:rPr>
              <a:t>Chhaochharia</a:t>
            </a:r>
            <a:r>
              <a:rPr lang="en-US" sz="1200" dirty="0">
                <a:latin typeface="+mn-lt"/>
              </a:rPr>
              <a:t>, Ghosh, </a:t>
            </a:r>
            <a:r>
              <a:rPr lang="en-US" sz="1200" dirty="0" err="1">
                <a:latin typeface="+mn-lt"/>
              </a:rPr>
              <a:t>Niessen-Ruenzi</a:t>
            </a:r>
            <a:r>
              <a:rPr lang="en-US" sz="1200" dirty="0">
                <a:latin typeface="+mn-lt"/>
              </a:rPr>
              <a:t>, and Schneider, 2022: new mothers in high childcare counties in Germany experience a 25% smaller earnings penalty than new mothers in low child care counties. This difference comes from three margins: mothers in high child care counties work more days (32%), are less likely to switch to a part-time position (11%), and less likely to leave the workforce completely (26%)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CF019-A9A4-F541-B5AA-44003FB8F09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44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2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22.emf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2.emf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45EF3C-B3D0-A84A-B37E-17F6BE80A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7597954-5CFC-9244-AEAB-C6639DB5FD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7247" y="1279491"/>
            <a:ext cx="5220281" cy="1543050"/>
          </a:xfrm>
        </p:spPr>
        <p:txBody>
          <a:bodyPr anchor="b">
            <a:normAutofit/>
          </a:bodyPr>
          <a:lstStyle>
            <a:lvl1pPr algn="ctr">
              <a:defRPr sz="4400" b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A97247C-A5EC-EE4F-B017-172E9B70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5836" y="2822541"/>
            <a:ext cx="5210643" cy="132979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D57B7-EC1E-DB48-8390-21512EF4EA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91309" y="197485"/>
            <a:ext cx="1957671" cy="375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40" y="193170"/>
            <a:ext cx="1476975" cy="375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876" y="211434"/>
            <a:ext cx="602567" cy="3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637240-3651-DF48-A952-6708E230A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64587"/>
            <a:ext cx="9144001" cy="4290584"/>
          </a:xfrm>
          <a:prstGeom prst="rect">
            <a:avLst/>
          </a:prstGeom>
          <a:solidFill>
            <a:srgbClr val="A02337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91905F-7620-E44E-8A4E-1C90110DA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734" y="2104635"/>
            <a:ext cx="5383497" cy="145344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59910E-2CE3-4740-B481-1DFFF3729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485" y="3564024"/>
            <a:ext cx="5388747" cy="9514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66DC04-4B34-CE4C-813B-10C095CDBA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6574" y="6434385"/>
            <a:ext cx="1548805" cy="202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948428-E1F1-164B-8D35-6657CEAE28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"/>
          </a:blip>
          <a:stretch>
            <a:fillRect/>
          </a:stretch>
        </p:blipFill>
        <p:spPr>
          <a:xfrm>
            <a:off x="5227243" y="1210034"/>
            <a:ext cx="4909640" cy="4909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373F9E-8BB8-0B4C-BE32-7EE987C704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83965" y="197148"/>
            <a:ext cx="1970712" cy="3775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438" y="224886"/>
            <a:ext cx="1496343" cy="377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43" y="196533"/>
            <a:ext cx="676884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97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F79BF9C-7A84-6D4D-A708-0C3288B2BCF5}"/>
              </a:ext>
            </a:extLst>
          </p:cNvPr>
          <p:cNvSpPr/>
          <p:nvPr userDrawn="1"/>
        </p:nvSpPr>
        <p:spPr>
          <a:xfrm>
            <a:off x="0" y="1564587"/>
            <a:ext cx="9144000" cy="4290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66DC04-4B34-CE4C-813B-10C095CDB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56574" y="6434385"/>
            <a:ext cx="1548805" cy="202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373F9E-8BB8-0B4C-BE32-7EE987C70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3965" y="197148"/>
            <a:ext cx="1970712" cy="3775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43" y="196533"/>
            <a:ext cx="676884" cy="37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8EC200-F85C-C840-9A1D-7EF2FCFFA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9" r="20425" b="5578"/>
          <a:stretch/>
        </p:blipFill>
        <p:spPr>
          <a:xfrm>
            <a:off x="5214954" y="1564389"/>
            <a:ext cx="3929046" cy="428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CD91905F-7620-E44E-8A4E-1C90110DA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734" y="2104635"/>
            <a:ext cx="5383497" cy="145344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959910E-2CE3-4740-B481-1DFFF3729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485" y="3564024"/>
            <a:ext cx="5388747" cy="9514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438" y="224886"/>
            <a:ext cx="1496343" cy="37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5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963C65-537E-8844-82ED-581015583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2CA9CDF-6091-B04D-83E5-31E2E5C389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83284" y="2210983"/>
            <a:ext cx="5220281" cy="1543050"/>
          </a:xfrm>
        </p:spPr>
        <p:txBody>
          <a:bodyPr anchor="b">
            <a:normAutofit/>
          </a:bodyPr>
          <a:lstStyle>
            <a:lvl1pPr algn="l">
              <a:defRPr sz="4400" b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B9B3532-1190-EC44-859F-2CAC2B191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1873" y="3754033"/>
            <a:ext cx="5210643" cy="132979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21954B-7EDC-3F41-BC3B-0285A4EECC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3565" y="6360043"/>
            <a:ext cx="1548805" cy="202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45" y="214355"/>
            <a:ext cx="495652" cy="2784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086" y="195176"/>
            <a:ext cx="1604052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6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-11571"/>
            <a:ext cx="9143983" cy="67865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0119F57-C15A-AB40-998A-2D9A9CB6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2" y="-74708"/>
            <a:ext cx="6168856" cy="706897"/>
          </a:xfrm>
          <a:noFill/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A740D51-98D6-CF45-8BFD-F0DF9442C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6400885"/>
            <a:ext cx="2057400" cy="223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F96A78-E747-452A-A472-1528F572ED5B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8CAF668-E8EB-544C-B031-9C901C43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2600" y="6400885"/>
            <a:ext cx="2057400" cy="223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7B873C-A46E-4878-A014-BF36A57BE6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26316D-4BD0-544E-9788-FEF05C245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706897"/>
            <a:ext cx="8623300" cy="5624197"/>
          </a:xfrm>
        </p:spPr>
        <p:txBody>
          <a:bodyPr>
            <a:normAutofit/>
          </a:bodyPr>
          <a:lstStyle>
            <a:lvl1pPr marL="228600" indent="-228600">
              <a:buClr>
                <a:srgbClr val="0070C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45" y="214355"/>
            <a:ext cx="495652" cy="278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086" y="195176"/>
            <a:ext cx="1604052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20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0119F57-C15A-AB40-998A-2D9A9CB6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2" y="-74708"/>
            <a:ext cx="6090857" cy="706897"/>
          </a:xfrm>
          <a:noFill/>
        </p:spPr>
        <p:txBody>
          <a:bodyPr>
            <a:normAutofit/>
          </a:bodyPr>
          <a:lstStyle>
            <a:lvl1pPr>
              <a:defRPr sz="26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5D220B8-3B60-764C-9174-C7F23F0D7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6400885"/>
            <a:ext cx="2057400" cy="223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F96A78-E747-452A-A472-1528F572ED5B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ED5634-47FD-704A-8F70-CA4F5B7D1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2600" y="6400885"/>
            <a:ext cx="2057400" cy="223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7B873C-A46E-4878-A014-BF36A57BE6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575C02-F09E-2748-9D87-533BF05ED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706897"/>
            <a:ext cx="8623300" cy="5624197"/>
          </a:xfrm>
        </p:spPr>
        <p:txBody>
          <a:bodyPr>
            <a:normAutofit/>
          </a:bodyPr>
          <a:lstStyle>
            <a:lvl1pPr marL="228600" indent="-228600"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45" y="214355"/>
            <a:ext cx="495652" cy="278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086" y="195176"/>
            <a:ext cx="1604052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03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035AE5A-65D8-594F-8078-5B84361D32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9CDFB2-1B7A-D146-B2D9-D4B9DD142404}"/>
              </a:ext>
            </a:extLst>
          </p:cNvPr>
          <p:cNvSpPr/>
          <p:nvPr userDrawn="1"/>
        </p:nvSpPr>
        <p:spPr>
          <a:xfrm>
            <a:off x="5447071" y="0"/>
            <a:ext cx="3696928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248FED-B923-AE4D-9815-CADA0B8D4E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3566" y="6383184"/>
            <a:ext cx="1548805" cy="20201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8CC23C1-E761-9C4D-8DB3-C400B6CA53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9873" y="2522878"/>
            <a:ext cx="3471988" cy="1157288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C6C65BB-52B5-6C4A-81C1-1C7811191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5217" y="3680166"/>
            <a:ext cx="3465577" cy="9973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373F9E-8BB8-0B4C-BE32-7EE987C704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3965" y="197148"/>
            <a:ext cx="1970712" cy="377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25" y="208736"/>
            <a:ext cx="1496343" cy="377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42" y="192572"/>
            <a:ext cx="684329" cy="38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39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0D55D-9432-2F4E-847B-1AEB1FAC29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/>
          <a:stretch/>
        </p:blipFill>
        <p:spPr>
          <a:xfrm>
            <a:off x="0" y="0"/>
            <a:ext cx="901154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E181E-E98D-FF47-A71C-8EF3425558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510" y="0"/>
            <a:ext cx="4433977" cy="6858000"/>
          </a:xfrm>
          <a:prstGeom prst="rect">
            <a:avLst/>
          </a:prstGeom>
          <a:solidFill>
            <a:srgbClr val="A02337"/>
          </a:solidFill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568AA7B-6E22-E845-8098-4AEC556B8C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46785" y="2094078"/>
            <a:ext cx="3987268" cy="1157288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5922CE2-063F-3C45-9AE0-FF55D8806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6785" y="3251366"/>
            <a:ext cx="3979906" cy="9973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1860B2-EBDB-6046-BB83-1C80E88AE7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03565" y="6360043"/>
            <a:ext cx="1548805" cy="2020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3D57B7-EC1E-DB48-8390-21512EF4EA3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46785" y="231124"/>
            <a:ext cx="1710078" cy="3276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08" y="231124"/>
            <a:ext cx="1290177" cy="327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332" y="250343"/>
            <a:ext cx="526358" cy="29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40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D16D4F-0042-2643-A321-96E142E8CD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F3FCAA-F6EE-224B-BA36-4144BE6A370A}"/>
              </a:ext>
            </a:extLst>
          </p:cNvPr>
          <p:cNvSpPr/>
          <p:nvPr userDrawn="1"/>
        </p:nvSpPr>
        <p:spPr>
          <a:xfrm>
            <a:off x="4713918" y="0"/>
            <a:ext cx="4453002" cy="6858000"/>
          </a:xfrm>
          <a:prstGeom prst="rect">
            <a:avLst/>
          </a:prstGeom>
          <a:solidFill>
            <a:srgbClr val="0070C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C945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10E8E3-2139-3B43-B882-17BA46645C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3565" y="6360043"/>
            <a:ext cx="1548805" cy="20201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6F231C1-0648-5547-8DBC-33E1E4B789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46785" y="2094078"/>
            <a:ext cx="3987268" cy="1157288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F28936B-7F7B-DD40-8205-F6A2E5B5F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6785" y="3251366"/>
            <a:ext cx="3979906" cy="9973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3D57B7-EC1E-DB48-8390-21512EF4EA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6785" y="231124"/>
            <a:ext cx="1710078" cy="3276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332" y="250343"/>
            <a:ext cx="526358" cy="2956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08" y="231124"/>
            <a:ext cx="1290177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3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E593620-28AC-654B-96F3-D786737027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114AFF-DADA-0445-B395-35D9BA04A095}"/>
              </a:ext>
            </a:extLst>
          </p:cNvPr>
          <p:cNvSpPr/>
          <p:nvPr userDrawn="1"/>
        </p:nvSpPr>
        <p:spPr>
          <a:xfrm>
            <a:off x="4710022" y="0"/>
            <a:ext cx="4433977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FFDE2-C611-8541-85C4-EA03AB4BA2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3565" y="6360043"/>
            <a:ext cx="1548805" cy="20201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42BB49B-CF84-814B-ACCC-2859F73B2B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46785" y="2094078"/>
            <a:ext cx="3987268" cy="1157288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78E2499-91D1-4841-B8BD-A0BAF339F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6785" y="3251366"/>
            <a:ext cx="3979906" cy="9973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73D57B7-EC1E-DB48-8390-21512EF4EA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6785" y="231124"/>
            <a:ext cx="1710078" cy="32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332" y="250343"/>
            <a:ext cx="526358" cy="2956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08" y="231124"/>
            <a:ext cx="1290177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12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AAB6A1-E9AD-5C41-99F7-A51FD80CFE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9941"/>
          </a:xfrm>
          <a:prstGeom prst="rect">
            <a:avLst/>
          </a:prstGeom>
          <a:solidFill>
            <a:srgbClr val="A02337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DDB8A6-D976-B046-BA4F-A9FA71FF18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1567" y="6440868"/>
            <a:ext cx="1470062" cy="28165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AFCB8A-3C74-154F-86BB-074109499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6700" y="6499302"/>
            <a:ext cx="2057400" cy="2232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2B7B873C-A46E-4878-A014-BF36A57BE6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E18973-3661-994B-99B0-87B5C903B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63874"/>
            <a:ext cx="8582660" cy="86388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353CB65-4309-E341-AC5F-5A2E8679C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27761"/>
            <a:ext cx="8582660" cy="5185953"/>
          </a:xfrm>
        </p:spPr>
        <p:txBody>
          <a:bodyPr>
            <a:normAutofit/>
          </a:bodyPr>
          <a:lstStyle>
            <a:lvl1pPr marL="228600" indent="-228600">
              <a:buClr>
                <a:srgbClr val="0070C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91" y="6441727"/>
            <a:ext cx="1112800" cy="280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53" y="6440868"/>
            <a:ext cx="483488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6700" y="872367"/>
            <a:ext cx="8248650" cy="1885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0" y="2762249"/>
            <a:ext cx="8248650" cy="3414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6700" y="6356352"/>
            <a:ext cx="2057400" cy="2976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F96A78-E747-452A-A472-1528F572ED5B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2976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7B873C-A46E-4878-A014-BF36A57BE6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9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9" r:id="rId2"/>
    <p:sldLayoutId id="2147483694" r:id="rId3"/>
    <p:sldLayoutId id="2147483695" r:id="rId4"/>
    <p:sldLayoutId id="2147483667" r:id="rId5"/>
    <p:sldLayoutId id="2147483688" r:id="rId6"/>
    <p:sldLayoutId id="2147483690" r:id="rId7"/>
    <p:sldLayoutId id="2147483691" r:id="rId8"/>
    <p:sldLayoutId id="2147483670" r:id="rId9"/>
    <p:sldLayoutId id="2147483697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A5002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&gt;"/>
        <a:defRPr sz="2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E25EB-F9D0-72EC-C67B-4BAD63176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5773" y="1858850"/>
            <a:ext cx="3820886" cy="1157288"/>
          </a:xfrm>
        </p:spPr>
        <p:txBody>
          <a:bodyPr/>
          <a:lstStyle/>
          <a:p>
            <a:pPr algn="ctr"/>
            <a:r>
              <a:rPr lang="en-US" sz="2600" b="1" dirty="0">
                <a:latin typeface="+mn-lt"/>
              </a:rPr>
              <a:t>The Motherhood Penalty: Universal Two-Child Policy and Analyst Forecasts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73825-D336-099A-0F11-CC7987147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3112" y="3810788"/>
            <a:ext cx="3918857" cy="2230778"/>
          </a:xfrm>
        </p:spPr>
        <p:txBody>
          <a:bodyPr>
            <a:noAutofit/>
          </a:bodyPr>
          <a:lstStyle/>
          <a:p>
            <a:pPr algn="ctr"/>
            <a:r>
              <a:rPr lang="en-US" sz="2000" kern="100" dirty="0" err="1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Weixing</a:t>
            </a:r>
            <a:r>
              <a:rPr lang="en-US" sz="2000" kern="100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 Cai, </a:t>
            </a:r>
            <a:r>
              <a:rPr lang="en-US" sz="2000" kern="100" dirty="0" err="1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Yuqi</a:t>
            </a:r>
            <a:r>
              <a:rPr lang="en-US" sz="2000" kern="100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 Pu, </a:t>
            </a:r>
          </a:p>
          <a:p>
            <a:pPr algn="ctr"/>
            <a:r>
              <a:rPr lang="en-US" sz="2000" kern="100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Cheng Zeng, and Jing Zhao</a:t>
            </a:r>
          </a:p>
          <a:p>
            <a:pPr algn="ctr"/>
            <a:endParaRPr lang="en-US" sz="2000" kern="100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2000" kern="100" dirty="0"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June 2023</a:t>
            </a:r>
          </a:p>
          <a:p>
            <a:pPr algn="ctr"/>
            <a:endParaRPr lang="en-US" sz="2000" kern="100" dirty="0">
              <a:effectLst/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2000" kern="100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Hang Seng University of Hong Kong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745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Main Findings (RQ3)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F0330-C80C-6287-AB0A-AC94FBD7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27762"/>
            <a:ext cx="8582660" cy="53056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2200" dirty="0"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Following the Two-Child Policy, female analysts experience a stronger labor-market discrimination.</a:t>
            </a:r>
          </a:p>
          <a:p>
            <a:pPr algn="just"/>
            <a:endParaRPr lang="en-US" sz="2200" dirty="0"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Female analysts are </a:t>
            </a:r>
            <a:r>
              <a:rPr lang="en-US" sz="2200" b="1" dirty="0">
                <a:latin typeface="+mn-lt"/>
              </a:rPr>
              <a:t>less likely to be promoted to a Star</a:t>
            </a:r>
            <a:r>
              <a:rPr lang="en-US" sz="2200" dirty="0">
                <a:latin typeface="+mn-lt"/>
              </a:rPr>
              <a:t> analyst and are </a:t>
            </a:r>
            <a:r>
              <a:rPr lang="en-US" sz="2200" b="1" dirty="0">
                <a:latin typeface="+mn-lt"/>
              </a:rPr>
              <a:t>more likely to exit </a:t>
            </a:r>
            <a:r>
              <a:rPr lang="en-US" sz="2200" dirty="0">
                <a:latin typeface="+mn-lt"/>
              </a:rPr>
              <a:t>their job (as a sell-side equity analyst).</a:t>
            </a:r>
          </a:p>
          <a:p>
            <a:pPr algn="just"/>
            <a:endParaRPr lang="en-US" sz="2200" dirty="0">
              <a:latin typeface="+mn-lt"/>
            </a:endParaRPr>
          </a:p>
          <a:p>
            <a:pPr algn="just"/>
            <a:endParaRPr lang="en-US" sz="2200" dirty="0">
              <a:latin typeface="+mn-lt"/>
            </a:endParaRP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endParaRPr lang="en-US" sz="2200" dirty="0">
              <a:latin typeface="+mn-lt"/>
            </a:endParaRPr>
          </a:p>
          <a:p>
            <a:pPr lvl="1" algn="just"/>
            <a:endParaRPr lang="en-US" sz="2200" dirty="0">
              <a:latin typeface="+mn-lt"/>
            </a:endParaRPr>
          </a:p>
          <a:p>
            <a:pPr marL="457200" lvl="2" indent="0" algn="just">
              <a:spcBef>
                <a:spcPts val="1000"/>
              </a:spcBef>
              <a:buClr>
                <a:srgbClr val="0070C0"/>
              </a:buClr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931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Contribution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F0330-C80C-6287-AB0A-AC94FBD71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200" dirty="0">
                <a:latin typeface="+mn-lt"/>
              </a:rPr>
              <a:t>Our findings add to the understanding of the impact of the Two-Child Policy to the </a:t>
            </a:r>
            <a:r>
              <a:rPr lang="en-US" sz="2200" b="1" dirty="0">
                <a:latin typeface="+mn-lt"/>
              </a:rPr>
              <a:t>financial market</a:t>
            </a:r>
            <a:r>
              <a:rPr lang="en-US" sz="2200" dirty="0">
                <a:latin typeface="+mn-lt"/>
              </a:rPr>
              <a:t>. </a:t>
            </a:r>
          </a:p>
          <a:p>
            <a:pPr algn="just"/>
            <a:r>
              <a:rPr lang="en-US" sz="2200" dirty="0">
                <a:latin typeface="+mn-lt"/>
              </a:rPr>
              <a:t>Many recent papers on the effect of Two-Child Policy focus on </a:t>
            </a:r>
            <a:r>
              <a:rPr lang="en-US" sz="2200" b="1" dirty="0">
                <a:latin typeface="+mn-lt"/>
              </a:rPr>
              <a:t>social</a:t>
            </a:r>
            <a:r>
              <a:rPr lang="en-US" sz="2200" dirty="0">
                <a:latin typeface="+mn-lt"/>
              </a:rPr>
              <a:t> status and </a:t>
            </a:r>
            <a:r>
              <a:rPr lang="en-US" sz="2200" b="1" dirty="0">
                <a:latin typeface="+mn-lt"/>
              </a:rPr>
              <a:t>labor-market</a:t>
            </a:r>
            <a:r>
              <a:rPr lang="en-US" sz="2200" dirty="0">
                <a:latin typeface="+mn-lt"/>
              </a:rPr>
              <a:t> outcome.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After the policy shock, female workers are less likely to receive interview callbacks and their salary reduce by more compared with male workers. (He, Li, and Han, 2023; Li, Wen, Ye, and Yu, 2022; Agarwal, Li, Qin, and Wu, 2022). 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Female students anticipate the poorer future job prospects and reduce loan applications from P2P lending platform as well as subsequent human-capital investment (Choi, Gao, Lam, Li, and Qian, 2023).</a:t>
            </a:r>
          </a:p>
          <a:p>
            <a:pPr algn="just"/>
            <a:r>
              <a:rPr lang="en-US" sz="2200" dirty="0">
                <a:latin typeface="+mn-lt"/>
              </a:rPr>
              <a:t>Differing from other papers that document an unequal impact of the Two-Child Policy on men and women, this paper focuses on financial analysts, whose productivity potentially affects the </a:t>
            </a:r>
            <a:r>
              <a:rPr lang="en-US" sz="2200" b="1" dirty="0">
                <a:latin typeface="+mn-lt"/>
              </a:rPr>
              <a:t>information environment of the financial market</a:t>
            </a:r>
            <a:r>
              <a:rPr lang="en-US" sz="2200" dirty="0">
                <a:latin typeface="+mn-lt"/>
              </a:rPr>
              <a:t>.</a:t>
            </a:r>
          </a:p>
          <a:p>
            <a:pPr algn="just"/>
            <a:endParaRPr lang="en-US" dirty="0">
              <a:latin typeface="+mn-lt"/>
            </a:endParaRPr>
          </a:p>
          <a:p>
            <a:pPr algn="just"/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290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Contribution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F0330-C80C-6287-AB0A-AC94FBD71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sz="2200" dirty="0">
                <a:latin typeface="+mn-lt"/>
              </a:rPr>
              <a:t>Our paper is closely related to the recent papers that document on the effect of </a:t>
            </a:r>
            <a:r>
              <a:rPr lang="en-US" sz="2200" b="1" dirty="0">
                <a:latin typeface="+mn-lt"/>
              </a:rPr>
              <a:t>Covid-19 </a:t>
            </a:r>
            <a:r>
              <a:rPr lang="en-US" sz="2200" dirty="0">
                <a:latin typeface="+mn-lt"/>
              </a:rPr>
              <a:t>on labor productivity.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Covid-19 has witnessed social distancing and school closures in 2020.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Female Workers: Alon,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Doepke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, Olmstead-Rumsey, and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Tertilt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(2020)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Female Researchers: Barber, Jiang, Morse, Puri,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Tookes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, Werner (2021)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Female Analysts: Li and Wang (2022) and Du (2023)</a:t>
            </a:r>
          </a:p>
          <a:p>
            <a:pPr lvl="1" algn="just">
              <a:buClr>
                <a:srgbClr val="0070C0"/>
              </a:buClr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Differing from a wide-spread yet </a:t>
            </a:r>
            <a:r>
              <a:rPr lang="en-US" sz="2200" b="1" dirty="0">
                <a:latin typeface="+mn-lt"/>
              </a:rPr>
              <a:t>temporary shock </a:t>
            </a:r>
            <a:r>
              <a:rPr lang="en-US" sz="2200" dirty="0">
                <a:latin typeface="+mn-lt"/>
              </a:rPr>
              <a:t>of childcare responsibilities imposed by the Covid-19, the Two-Child Policy in China has a </a:t>
            </a:r>
            <a:r>
              <a:rPr lang="en-US" sz="2200" b="1" dirty="0">
                <a:latin typeface="+mn-lt"/>
              </a:rPr>
              <a:t>long-lasting </a:t>
            </a:r>
            <a:r>
              <a:rPr lang="en-US" sz="2200" dirty="0">
                <a:latin typeface="+mn-lt"/>
              </a:rPr>
              <a:t>impact</a:t>
            </a:r>
            <a:r>
              <a:rPr lang="en-US" sz="2200" b="1" dirty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on additional childcare responsibilities.</a:t>
            </a:r>
          </a:p>
          <a:p>
            <a:pPr lvl="1" algn="just">
              <a:lnSpc>
                <a:spcPct val="100000"/>
              </a:lnSpc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Has the potential to affect the career outcomes of analysts</a:t>
            </a:r>
          </a:p>
          <a:p>
            <a:pPr algn="just"/>
            <a:endParaRPr lang="en-US" sz="2200" dirty="0"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Our paper also has important policy implications: </a:t>
            </a:r>
            <a:r>
              <a:rPr lang="en-US" sz="2200" b="1" dirty="0">
                <a:latin typeface="+mn-lt"/>
              </a:rPr>
              <a:t>Supporting resources in the work environment</a:t>
            </a:r>
            <a:r>
              <a:rPr lang="en-US" sz="2200" dirty="0">
                <a:latin typeface="+mn-lt"/>
              </a:rPr>
              <a:t> significantly mitigate the impact of motherhood penalty.</a:t>
            </a:r>
          </a:p>
          <a:p>
            <a:pPr algn="just"/>
            <a:endParaRPr lang="en-US" dirty="0">
              <a:latin typeface="+mn-lt"/>
            </a:endParaRPr>
          </a:p>
          <a:p>
            <a:pPr algn="just"/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604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Contribution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F0330-C80C-6287-AB0A-AC94FBD71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dirty="0">
                <a:latin typeface="+mn-lt"/>
              </a:rPr>
              <a:t>Adds to the discussion on </a:t>
            </a:r>
            <a:r>
              <a:rPr lang="en-US" b="1" dirty="0">
                <a:latin typeface="+mn-lt"/>
              </a:rPr>
              <a:t>Belief-based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v.s</a:t>
            </a:r>
            <a:r>
              <a:rPr lang="en-US" dirty="0">
                <a:latin typeface="+mn-lt"/>
              </a:rPr>
              <a:t>. </a:t>
            </a:r>
            <a:r>
              <a:rPr lang="en-US" b="1" dirty="0">
                <a:latin typeface="+mn-lt"/>
              </a:rPr>
              <a:t>Taste-based</a:t>
            </a:r>
            <a:r>
              <a:rPr lang="en-US" dirty="0">
                <a:latin typeface="+mn-lt"/>
              </a:rPr>
              <a:t> explanation for gender discrimination</a:t>
            </a:r>
          </a:p>
          <a:p>
            <a:pPr lvl="1" algn="just">
              <a:buClr>
                <a:srgbClr val="0070C0"/>
              </a:buClr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The literature suggests that women have a lower productivity and financial literacy than man (Arrow, 1973; Bertrand, 2010, 2016, and 2020).</a:t>
            </a:r>
          </a:p>
          <a:p>
            <a:pPr lvl="1" algn="just">
              <a:buClr>
                <a:srgbClr val="0070C0"/>
              </a:buClr>
            </a:pPr>
            <a:r>
              <a:rPr lang="en-US" sz="2200" b="1" dirty="0">
                <a:solidFill>
                  <a:schemeClr val="tx1"/>
                </a:solidFill>
                <a:latin typeface="+mn-lt"/>
              </a:rPr>
              <a:t>Belief-based discrimination 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indicates that brokers attribute to the analysts the traits of their average group member.</a:t>
            </a:r>
          </a:p>
          <a:p>
            <a:pPr lvl="1" algn="just">
              <a:buClr>
                <a:srgbClr val="0070C0"/>
              </a:buClr>
            </a:pPr>
            <a:r>
              <a:rPr lang="en-US" sz="2200" b="1" dirty="0">
                <a:solidFill>
                  <a:schemeClr val="tx1"/>
                </a:solidFill>
                <a:latin typeface="+mn-lt"/>
              </a:rPr>
              <a:t>Taste-based discrimination 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indicates that brokers have a specific distaste for female analysts, then they would suffer a lower psychic cost when they gave women less career opportunities.</a:t>
            </a:r>
          </a:p>
          <a:p>
            <a:pPr algn="just"/>
            <a:endParaRPr lang="en-US" sz="2200" dirty="0">
              <a:latin typeface="+mn-lt"/>
            </a:endParaRPr>
          </a:p>
          <a:p>
            <a:pPr algn="just"/>
            <a:r>
              <a:rPr lang="en-US" dirty="0">
                <a:latin typeface="+mn-lt"/>
              </a:rPr>
              <a:t>The literature has generally required datasets with repeated interactions to differentiate belief-based and taste-based discrimination (since belief-based discrimination results from information asymmetry, which may decline over repeated interactions). (</a:t>
            </a:r>
            <a:r>
              <a:rPr lang="en-US" dirty="0" err="1">
                <a:latin typeface="+mn-lt"/>
              </a:rPr>
              <a:t>Bohren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Imas</a:t>
            </a:r>
            <a:r>
              <a:rPr lang="en-US" dirty="0">
                <a:latin typeface="+mn-lt"/>
              </a:rPr>
              <a:t>, and Rosenberg, 2019)</a:t>
            </a:r>
          </a:p>
          <a:p>
            <a:pPr algn="just"/>
            <a:endParaRPr lang="en-US" dirty="0">
              <a:latin typeface="+mn-lt"/>
            </a:endParaRPr>
          </a:p>
          <a:p>
            <a:pPr algn="just"/>
            <a:r>
              <a:rPr lang="en-US" dirty="0">
                <a:latin typeface="+mn-lt"/>
              </a:rPr>
              <a:t>Instead, the unique policy reform in China allows us to examine the belief-based </a:t>
            </a:r>
            <a:r>
              <a:rPr lang="en-US" dirty="0" err="1">
                <a:latin typeface="+mn-lt"/>
              </a:rPr>
              <a:t>v.s</a:t>
            </a:r>
            <a:r>
              <a:rPr lang="en-US" dirty="0">
                <a:latin typeface="+mn-lt"/>
              </a:rPr>
              <a:t>. taste-based discrimination hypotheses with a </a:t>
            </a:r>
            <a:r>
              <a:rPr lang="en-US" b="1" dirty="0">
                <a:latin typeface="+mn-lt"/>
              </a:rPr>
              <a:t>one-shot exogenous shock to the productivity of female analysts</a:t>
            </a:r>
            <a:r>
              <a:rPr lang="en-US" dirty="0">
                <a:latin typeface="+mn-lt"/>
              </a:rPr>
              <a:t>.</a:t>
            </a:r>
          </a:p>
          <a:p>
            <a:pPr algn="just"/>
            <a:endParaRPr lang="en-US" sz="2200" dirty="0">
              <a:latin typeface="+mn-lt"/>
            </a:endParaRPr>
          </a:p>
          <a:p>
            <a:pPr lvl="1" algn="just">
              <a:buClr>
                <a:srgbClr val="0070C0"/>
              </a:buClr>
            </a:pPr>
            <a:endParaRPr lang="en-US" sz="2200" dirty="0">
              <a:solidFill>
                <a:schemeClr val="tx1"/>
              </a:solidFill>
              <a:latin typeface="+mn-lt"/>
            </a:endParaRPr>
          </a:p>
          <a:p>
            <a:pPr lvl="1" algn="just"/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700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F0330-C80C-6287-AB0A-AC94FBD71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200" dirty="0">
                <a:latin typeface="+mn-lt"/>
              </a:rPr>
              <a:t>Sample Period: 2012-2020</a:t>
            </a:r>
          </a:p>
          <a:p>
            <a:pPr algn="just"/>
            <a:r>
              <a:rPr lang="en-US" sz="2200" dirty="0">
                <a:latin typeface="+mn-lt"/>
              </a:rPr>
              <a:t>CNRDS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Earnings per share (EPS) forecast reports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Actual company EPS data 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Analyst personal data: name, gender, highest education, start time of work, and university enrollment date. 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We infer the age of an analyst assuming that analysts were 18 when entering university. 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We choose the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analysts aged 30-40 in 2016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for our baseline results.</a:t>
            </a:r>
          </a:p>
          <a:p>
            <a:pPr algn="just"/>
            <a:r>
              <a:rPr lang="en-US" sz="2200" dirty="0">
                <a:latin typeface="+mn-lt"/>
              </a:rPr>
              <a:t>CSMAR</a:t>
            </a:r>
          </a:p>
          <a:p>
            <a:pPr lvl="1" algn="just">
              <a:lnSpc>
                <a:spcPct val="100000"/>
              </a:lnSpc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Financial information</a:t>
            </a:r>
          </a:p>
          <a:p>
            <a:pPr lvl="1" algn="just">
              <a:lnSpc>
                <a:spcPct val="100000"/>
              </a:lnSpc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Shareholding information</a:t>
            </a:r>
            <a:endParaRPr lang="en-US" sz="2200" dirty="0"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There are in total 310,006 observations at the analyst-firm-year-report level, including 85,004 for female groups and 225,002 for male groups.</a:t>
            </a:r>
            <a:endParaRPr lang="en-US" dirty="0">
              <a:latin typeface="+mn-lt"/>
            </a:endParaRPr>
          </a:p>
          <a:p>
            <a:pPr algn="just"/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6073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B6911-824A-F284-8C46-7147E787E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8DFF5A-DB42-6D0B-7B03-55452D786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660" y="299567"/>
            <a:ext cx="7500570" cy="63257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83E657-2BC3-29C2-22F8-AB2D821DA5A2}"/>
              </a:ext>
            </a:extLst>
          </p:cNvPr>
          <p:cNvSpPr/>
          <p:nvPr/>
        </p:nvSpPr>
        <p:spPr>
          <a:xfrm>
            <a:off x="7402284" y="3105254"/>
            <a:ext cx="1120675" cy="39994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3FF5FB-A652-ADF1-D732-B91C6A801F4B}"/>
              </a:ext>
            </a:extLst>
          </p:cNvPr>
          <p:cNvSpPr/>
          <p:nvPr/>
        </p:nvSpPr>
        <p:spPr>
          <a:xfrm>
            <a:off x="7343003" y="6349196"/>
            <a:ext cx="1120675" cy="39994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4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5014"/>
            <a:ext cx="8582660" cy="8638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451F-7B06-A020-0FD7-C05E3014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200" dirty="0"/>
              <a:t>Analyst Forecast Accuracy</a:t>
            </a:r>
          </a:p>
          <a:p>
            <a:pPr lvl="1" algn="just">
              <a:buClr>
                <a:srgbClr val="0070C0"/>
              </a:buClr>
            </a:pPr>
            <a:r>
              <a:rPr lang="en-US" altLang="zh-CN" sz="2000" b="1" i="1" dirty="0">
                <a:solidFill>
                  <a:schemeClr val="tx1"/>
                </a:solidFill>
                <a:latin typeface="+mn-lt"/>
              </a:rPr>
              <a:t>EPSerror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the absolute value of the company's actual EPS minus the analyst's EPS forecast divided by the absolute value of the actual EPS</a:t>
            </a:r>
          </a:p>
          <a:p>
            <a:pPr lvl="1" algn="just">
              <a:buClr>
                <a:srgbClr val="0070C0"/>
              </a:buClr>
            </a:pP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Extreme_EPSerror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: Equals 1 if higher than the 75th quantile of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EPSerror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 </a:t>
            </a:r>
          </a:p>
          <a:p>
            <a:pPr lvl="1" algn="just">
              <a:buClr>
                <a:srgbClr val="0070C0"/>
              </a:buClr>
            </a:pPr>
            <a:endParaRPr lang="en-US" dirty="0"/>
          </a:p>
          <a:p>
            <a:pPr algn="just"/>
            <a:r>
              <a:rPr lang="en-US" sz="2200" dirty="0"/>
              <a:t>Analyst Forecast Frequency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Number of forecast reports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Number of forecast revisions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Interval between forecast revisions</a:t>
            </a:r>
          </a:p>
          <a:p>
            <a:pPr lvl="1" algn="just">
              <a:buClr>
                <a:srgbClr val="0070C0"/>
              </a:buClr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en-US" sz="2200" dirty="0"/>
              <a:t>Analyst Forecast Timeliness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Equals 1 if an analyst issued an EPS forecast within days [0, +1] following a firm’s quarterly or annual earnings announcement.</a:t>
            </a:r>
          </a:p>
        </p:txBody>
      </p:sp>
    </p:spTree>
    <p:extLst>
      <p:ext uri="{BB962C8B-B14F-4D97-AF65-F5344CB8AC3E}">
        <p14:creationId xmlns:p14="http://schemas.microsoft.com/office/powerpoint/2010/main" val="1335427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5014"/>
            <a:ext cx="8582660" cy="8638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Baseline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451F-7B06-A020-0FD7-C05E3014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200" dirty="0">
                <a:latin typeface="+mn-lt"/>
              </a:rPr>
              <a:t>Following the Two-Child Policy, female analysts’ forecast errors increase more than male analysts.</a:t>
            </a:r>
          </a:p>
        </p:txBody>
      </p:sp>
      <p:pic>
        <p:nvPicPr>
          <p:cNvPr id="2" name="图片 5" descr="1686058556180">
            <a:extLst>
              <a:ext uri="{FF2B5EF4-FFF2-40B4-BE49-F238E27FC236}">
                <a16:creationId xmlns:a16="http://schemas.microsoft.com/office/drawing/2014/main" id="{AE4940E2-C170-81F2-ADA7-9C1D8CF0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11" b="3605"/>
          <a:stretch>
            <a:fillRect/>
          </a:stretch>
        </p:blipFill>
        <p:spPr>
          <a:xfrm>
            <a:off x="42634" y="2191117"/>
            <a:ext cx="4450080" cy="3172460"/>
          </a:xfrm>
          <a:prstGeom prst="rect">
            <a:avLst/>
          </a:prstGeom>
        </p:spPr>
      </p:pic>
      <p:pic>
        <p:nvPicPr>
          <p:cNvPr id="5" name="图片 6" descr="1686058607384">
            <a:extLst>
              <a:ext uri="{FF2B5EF4-FFF2-40B4-BE49-F238E27FC236}">
                <a16:creationId xmlns:a16="http://schemas.microsoft.com/office/drawing/2014/main" id="{19A73406-C174-C1D9-4736-1BCD075528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15" b="4267"/>
          <a:stretch>
            <a:fillRect/>
          </a:stretch>
        </p:blipFill>
        <p:spPr>
          <a:xfrm>
            <a:off x="4586605" y="2191117"/>
            <a:ext cx="4449445" cy="31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9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5014"/>
            <a:ext cx="8582660" cy="8638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Baseline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451F-7B06-A020-0FD7-C05E3014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9F1032-B043-887D-FF1E-9136D13AD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820" y="814020"/>
            <a:ext cx="6574420" cy="58889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4FD3FB-E269-156A-89CE-84BF5BBC3C36}"/>
              </a:ext>
            </a:extLst>
          </p:cNvPr>
          <p:cNvSpPr/>
          <p:nvPr/>
        </p:nvSpPr>
        <p:spPr>
          <a:xfrm>
            <a:off x="1251855" y="1404257"/>
            <a:ext cx="6574420" cy="457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89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5014"/>
            <a:ext cx="8582660" cy="8638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Dynamic Analyses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451F-7B06-A020-0FD7-C05E3014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32F9F9-2DF8-1791-B3D9-671362B53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69" y="815441"/>
            <a:ext cx="6950261" cy="4914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1D9547-F570-EDAC-B728-6345F8327922}"/>
              </a:ext>
            </a:extLst>
          </p:cNvPr>
          <p:cNvSpPr/>
          <p:nvPr/>
        </p:nvSpPr>
        <p:spPr>
          <a:xfrm>
            <a:off x="1012371" y="3429000"/>
            <a:ext cx="6858002" cy="18288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The Universal Two-Child Policy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F0330-C80C-6287-AB0A-AC94FBD71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824245-4C90-A344-9212-2DCD25B61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14" y="1543902"/>
            <a:ext cx="6675309" cy="476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04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5014"/>
            <a:ext cx="8582660" cy="8638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Analysts’ Forecast Frequency and Timeliness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451F-7B06-A020-0FD7-C05E3014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434C05-35DF-89C8-4A40-2C9F99071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82" y="858328"/>
            <a:ext cx="7847635" cy="51413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2D6B3B-CAA7-FCCD-D2F1-8720EDB4F027}"/>
              </a:ext>
            </a:extLst>
          </p:cNvPr>
          <p:cNvSpPr/>
          <p:nvPr/>
        </p:nvSpPr>
        <p:spPr>
          <a:xfrm>
            <a:off x="648181" y="1850571"/>
            <a:ext cx="7559647" cy="457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03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5014"/>
            <a:ext cx="8582660" cy="8638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A Potential Concern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451F-7B06-A020-0FD7-C05E3014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200" dirty="0"/>
              <a:t>The Universal Two-Child Policy is a one-time shock.</a:t>
            </a:r>
          </a:p>
          <a:p>
            <a:pPr algn="just"/>
            <a:r>
              <a:rPr lang="en-US" sz="2200" dirty="0"/>
              <a:t>This policy may lead to temporary economic shocks on household consumptions, which may somehow affect female and male workers asymmetrically.</a:t>
            </a:r>
          </a:p>
          <a:p>
            <a:pPr algn="just"/>
            <a:r>
              <a:rPr lang="en-US" sz="2200" dirty="0"/>
              <a:t>It is possible that the policy affects analysts’ forecasts via the economic shocks, not via child-bearing activities of analysts.</a:t>
            </a:r>
          </a:p>
          <a:p>
            <a:pPr algn="just"/>
            <a:r>
              <a:rPr lang="en-US" sz="2200" dirty="0"/>
              <a:t>If this is the case, we should observe a similar result for analysts that are less likely to have a second child, i.e., those aged less than 30 or above 40.</a:t>
            </a:r>
          </a:p>
          <a:p>
            <a:pPr algn="just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4167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5014"/>
            <a:ext cx="8582660" cy="8638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Placebo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451F-7B06-A020-0FD7-C05E3014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99273-5C90-D81A-2B7A-A5A8CF8EE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914" y="1200509"/>
            <a:ext cx="4676172" cy="44569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AD5195-390F-230F-E8B9-99CC3CEBC878}"/>
              </a:ext>
            </a:extLst>
          </p:cNvPr>
          <p:cNvSpPr/>
          <p:nvPr/>
        </p:nvSpPr>
        <p:spPr>
          <a:xfrm>
            <a:off x="2133598" y="2416629"/>
            <a:ext cx="4942116" cy="457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3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5014"/>
            <a:ext cx="8582660" cy="8638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An Alternative Setting – Maternity Leave Reform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451F-7B06-A020-0FD7-C05E3014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4F8594-8DFB-B123-9B19-87ACF50B7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35" y="1427671"/>
            <a:ext cx="8079129" cy="40026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EBB63A-2ECB-56D4-F52D-2AF525BA212D}"/>
              </a:ext>
            </a:extLst>
          </p:cNvPr>
          <p:cNvSpPr/>
          <p:nvPr/>
        </p:nvSpPr>
        <p:spPr>
          <a:xfrm>
            <a:off x="359954" y="2623457"/>
            <a:ext cx="8174447" cy="457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2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5014"/>
            <a:ext cx="8582660" cy="8638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The Role of Forecasting Difficulty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451F-7B06-A020-0FD7-C05E3014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7C720-95FD-C915-B072-EE49B8FC8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58" y="1373037"/>
            <a:ext cx="7917084" cy="41119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1BD221-40CB-6501-A21C-43702F32F2D2}"/>
              </a:ext>
            </a:extLst>
          </p:cNvPr>
          <p:cNvSpPr/>
          <p:nvPr/>
        </p:nvSpPr>
        <p:spPr>
          <a:xfrm>
            <a:off x="613457" y="2852057"/>
            <a:ext cx="7822971" cy="457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7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5014"/>
            <a:ext cx="8582660" cy="8638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The Role of Forecasting Difficulty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451F-7B06-A020-0FD7-C05E3014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0090A-2675-1B80-F4D4-D4C35860A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58" y="1269521"/>
            <a:ext cx="7917084" cy="43189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43F9AA-B200-D8B8-5326-F337E67EEDED}"/>
              </a:ext>
            </a:extLst>
          </p:cNvPr>
          <p:cNvSpPr/>
          <p:nvPr/>
        </p:nvSpPr>
        <p:spPr>
          <a:xfrm>
            <a:off x="613458" y="2971800"/>
            <a:ext cx="7822971" cy="457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8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5014"/>
            <a:ext cx="8582660" cy="8638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The Role of Local Fertility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451F-7B06-A020-0FD7-C05E3014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DB538-7A8B-1596-D179-3196A79A7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58" y="1439173"/>
            <a:ext cx="7917084" cy="39796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FBED66-F26E-10FF-094E-CD22B9E215CE}"/>
              </a:ext>
            </a:extLst>
          </p:cNvPr>
          <p:cNvSpPr/>
          <p:nvPr/>
        </p:nvSpPr>
        <p:spPr>
          <a:xfrm>
            <a:off x="646544" y="2775857"/>
            <a:ext cx="7822971" cy="457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5014"/>
            <a:ext cx="8582660" cy="8638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The Role of Local Fertility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451F-7B06-A020-0FD7-C05E3014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FA22BB-E963-93CA-70C8-AC8FC4F88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58" y="1444924"/>
            <a:ext cx="7917084" cy="39681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D9B8FA-140D-C7A5-B220-C8A2A63142FC}"/>
              </a:ext>
            </a:extLst>
          </p:cNvPr>
          <p:cNvSpPr/>
          <p:nvPr/>
        </p:nvSpPr>
        <p:spPr>
          <a:xfrm>
            <a:off x="613458" y="2743199"/>
            <a:ext cx="7822971" cy="457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5014"/>
            <a:ext cx="8582660" cy="8638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The Role of Local Fertility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451F-7B06-A020-0FD7-C05E3014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DD920-E7F3-513E-FC40-7F9B3ED34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58" y="1338532"/>
            <a:ext cx="7917084" cy="41809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8708D3-AB30-2B00-2580-DF0E573AA081}"/>
              </a:ext>
            </a:extLst>
          </p:cNvPr>
          <p:cNvSpPr/>
          <p:nvPr/>
        </p:nvSpPr>
        <p:spPr>
          <a:xfrm>
            <a:off x="613457" y="2852057"/>
            <a:ext cx="7822971" cy="457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The Role of Supporting Resources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F0330-C80C-6287-AB0A-AC94FBD7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27762"/>
            <a:ext cx="8582660" cy="5305696"/>
          </a:xfrm>
        </p:spPr>
        <p:txBody>
          <a:bodyPr>
            <a:normAutofit/>
          </a:bodyPr>
          <a:lstStyle/>
          <a:p>
            <a:pPr algn="just"/>
            <a:r>
              <a:rPr lang="en-US" sz="2200" dirty="0">
                <a:latin typeface="+mn-lt"/>
              </a:rPr>
              <a:t>Previous papers show that childcare resources improves women’s employment and career choices (</a:t>
            </a:r>
            <a:r>
              <a:rPr lang="en-US" sz="2200" dirty="0" err="1">
                <a:latin typeface="+mn-lt"/>
              </a:rPr>
              <a:t>Waldfogel</a:t>
            </a:r>
            <a:r>
              <a:rPr lang="en-US" sz="2200" dirty="0">
                <a:latin typeface="+mn-lt"/>
              </a:rPr>
              <a:t>, 2002).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Women in high childcare areas are more likely to be promoted to managerial positions and higher levels in the job ladder (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Chhaochharia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Ghosh,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Niessen-Ruenzi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and Schneider, 2022) .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endParaRPr lang="en-US" sz="2200" dirty="0"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The effect of </a:t>
            </a:r>
            <a:r>
              <a:rPr lang="en-US" sz="2200" b="1" dirty="0">
                <a:latin typeface="+mn-lt"/>
              </a:rPr>
              <a:t>External Support: affordability to childcare services</a:t>
            </a:r>
            <a:r>
              <a:rPr lang="en-US" sz="2200" dirty="0">
                <a:latin typeface="+mn-lt"/>
              </a:rPr>
              <a:t>.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When analysts reach to the Star analysts’ position 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When they work in a top broker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The effect of </a:t>
            </a:r>
            <a:r>
              <a:rPr lang="en-US" sz="2200" b="1" dirty="0">
                <a:latin typeface="+mn-lt"/>
              </a:rPr>
              <a:t>Internal Support: accessibility to team collaborations</a:t>
            </a:r>
            <a:r>
              <a:rPr lang="en-US" sz="2200" dirty="0">
                <a:latin typeface="+mn-lt"/>
              </a:rPr>
              <a:t>.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When analysts work with a larger team</a:t>
            </a:r>
          </a:p>
          <a:p>
            <a:pPr lvl="1" algn="just"/>
            <a:endParaRPr lang="en-US" sz="2200" dirty="0">
              <a:latin typeface="+mn-lt"/>
            </a:endParaRPr>
          </a:p>
          <a:p>
            <a:pPr marL="457200" lvl="2" indent="0" algn="just">
              <a:spcBef>
                <a:spcPts val="1000"/>
              </a:spcBef>
              <a:buClr>
                <a:srgbClr val="0070C0"/>
              </a:buClr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4940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000" b="1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F0330-C80C-6287-AB0A-AC94FBD71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pic>
        <p:nvPicPr>
          <p:cNvPr id="1026" name="Picture 2" descr="China census: Data shows slowest population growth in decades - BBC News">
            <a:extLst>
              <a:ext uri="{FF2B5EF4-FFF2-40B4-BE49-F238E27FC236}">
                <a16:creationId xmlns:a16="http://schemas.microsoft.com/office/drawing/2014/main" id="{3F468D01-4FEB-8AE5-89D2-7F0FDAB5D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79" y="544286"/>
            <a:ext cx="7937026" cy="569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9331B9-3557-0C34-3DC9-044CFD0B4B33}"/>
              </a:ext>
            </a:extLst>
          </p:cNvPr>
          <p:cNvSpPr txBox="1"/>
          <p:nvPr/>
        </p:nvSpPr>
        <p:spPr>
          <a:xfrm>
            <a:off x="5040086" y="1595733"/>
            <a:ext cx="2351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formal statement of the two-child policy was in </a:t>
            </a:r>
            <a:r>
              <a:rPr lang="en-US" b="1" dirty="0"/>
              <a:t>Oct 2015</a:t>
            </a:r>
            <a:r>
              <a:rPr lang="en-US" dirty="0"/>
              <a:t>.</a:t>
            </a:r>
          </a:p>
          <a:p>
            <a:r>
              <a:rPr lang="en-US" dirty="0"/>
              <a:t>The law was passed in </a:t>
            </a:r>
            <a:r>
              <a:rPr lang="en-US" b="1" dirty="0"/>
              <a:t>Dec 2015</a:t>
            </a:r>
            <a:r>
              <a:rPr lang="en-US" dirty="0"/>
              <a:t>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2C5FB0-BB75-0DE7-145C-D20DC92CCCD5}"/>
              </a:ext>
            </a:extLst>
          </p:cNvPr>
          <p:cNvCxnSpPr/>
          <p:nvPr/>
        </p:nvCxnSpPr>
        <p:spPr>
          <a:xfrm>
            <a:off x="6433457" y="2866233"/>
            <a:ext cx="838200" cy="355938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5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5014"/>
            <a:ext cx="8582660" cy="8638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External Support: Affordability to Childcare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451F-7B06-A020-0FD7-C05E3014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FFE35E-B7BD-7C67-1DBF-3DD7506C6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64" y="1444924"/>
            <a:ext cx="7986532" cy="39681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EA49E3-F458-9A27-F6B4-0B7011FE71FF}"/>
              </a:ext>
            </a:extLst>
          </p:cNvPr>
          <p:cNvSpPr/>
          <p:nvPr/>
        </p:nvSpPr>
        <p:spPr>
          <a:xfrm>
            <a:off x="613457" y="2852057"/>
            <a:ext cx="7822971" cy="457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54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5014"/>
            <a:ext cx="8582660" cy="8638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External Support: Affordability to Childcare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451F-7B06-A020-0FD7-C05E3014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6DB630-46A1-1A6D-A8D1-305E95755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08" y="1482719"/>
            <a:ext cx="7986532" cy="39796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F3D676-2F6F-4FF7-4047-241BFFB50AEF}"/>
              </a:ext>
            </a:extLst>
          </p:cNvPr>
          <p:cNvSpPr/>
          <p:nvPr/>
        </p:nvSpPr>
        <p:spPr>
          <a:xfrm>
            <a:off x="613457" y="2852057"/>
            <a:ext cx="7822971" cy="457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3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5014"/>
            <a:ext cx="8582660" cy="8638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Internal Support: Accessibility to Team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451F-7B06-A020-0FD7-C05E3014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007FE-E115-683B-10B2-225B0BC4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33" y="1398917"/>
            <a:ext cx="7893934" cy="40601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6ABFEB-E678-5108-2963-70CF11F1C7A5}"/>
              </a:ext>
            </a:extLst>
          </p:cNvPr>
          <p:cNvSpPr/>
          <p:nvPr/>
        </p:nvSpPr>
        <p:spPr>
          <a:xfrm>
            <a:off x="625033" y="2775857"/>
            <a:ext cx="7822971" cy="457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58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Two-Child Policy and Analysts’ Career Outcomes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F0330-C80C-6287-AB0A-AC94FBD71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200" dirty="0">
                <a:latin typeface="+mn-lt"/>
              </a:rPr>
              <a:t>Two-Child Policy may have implications for </a:t>
            </a:r>
            <a:r>
              <a:rPr lang="en-US" sz="2200" b="1" dirty="0">
                <a:latin typeface="+mn-lt"/>
              </a:rPr>
              <a:t>labor-market</a:t>
            </a:r>
            <a:r>
              <a:rPr lang="en-US" sz="2200" dirty="0">
                <a:latin typeface="+mn-lt"/>
              </a:rPr>
              <a:t> discrimination.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After the policy shock, female workers are less likely to receive interview callbacks and their salary reduce by more compared with male workers. (He, Li, and Han, 2023; Li, Wen, Ye, and Yu, 2022; Agarwal, Li, Qin, and Wu, 2022). 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Female students anticipate the poorer future job prospects and reduce loan applications from P2P lending platform as well as subsequent human-capital investment (Choi, Gao, Lam, Li, and Qian, 2023).</a:t>
            </a:r>
          </a:p>
          <a:p>
            <a:pPr lvl="1" algn="just">
              <a:buClr>
                <a:srgbClr val="0070C0"/>
              </a:buClr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We examine the effect of Two-Child Policy on the probability of 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Promotion to Star</a:t>
            </a:r>
          </a:p>
          <a:p>
            <a:pPr lvl="1" algn="just">
              <a:buClr>
                <a:srgbClr val="0070C0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Exit from the job market (as a sell-side equity analyst)</a:t>
            </a:r>
          </a:p>
          <a:p>
            <a:pPr algn="just"/>
            <a:endParaRPr lang="en-US" dirty="0">
              <a:latin typeface="+mn-lt"/>
            </a:endParaRPr>
          </a:p>
          <a:p>
            <a:pPr algn="just"/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9462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Two-Child Policy and Analysts’ Career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C8FE8-36A6-90BB-E081-DD0486578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3E02E-93E7-051D-3F62-23187BC5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5" y="1439173"/>
            <a:ext cx="7731889" cy="3979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E32E39-0295-0A98-0CF3-8D6316D530A2}"/>
              </a:ext>
            </a:extLst>
          </p:cNvPr>
          <p:cNvSpPr/>
          <p:nvPr/>
        </p:nvSpPr>
        <p:spPr>
          <a:xfrm>
            <a:off x="614973" y="2264229"/>
            <a:ext cx="7822971" cy="457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2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C8FE8-36A6-90BB-E081-DD0486578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200" dirty="0"/>
              <a:t>Our paper documents an </a:t>
            </a:r>
            <a:r>
              <a:rPr lang="en-US" sz="2200" b="1" dirty="0"/>
              <a:t>unintended outcome </a:t>
            </a:r>
            <a:r>
              <a:rPr lang="en-US" sz="2200" dirty="0"/>
              <a:t>of the Universal Two-Child Policy Reform in China.</a:t>
            </a:r>
          </a:p>
          <a:p>
            <a:pPr algn="just"/>
            <a:r>
              <a:rPr lang="en-US" sz="2200" b="1" dirty="0"/>
              <a:t>The Motherhood Penalty</a:t>
            </a:r>
            <a:r>
              <a:rPr lang="en-US" sz="2200" dirty="0"/>
              <a:t>: Increased childcaring responsibilities asymmetrically affects the productivity of female and male analysts.</a:t>
            </a:r>
          </a:p>
          <a:p>
            <a:pPr algn="just"/>
            <a:r>
              <a:rPr lang="en-US" sz="2200" dirty="0"/>
              <a:t>Female analysts face more formidable glass ceilings following the Two-Child Policy Reform.</a:t>
            </a:r>
          </a:p>
          <a:p>
            <a:pPr algn="just"/>
            <a:r>
              <a:rPr lang="en-US" sz="2200" dirty="0"/>
              <a:t>Supporting recourses, such as teamwork collaborations, help mitigate the effect of motherhood penalty.</a:t>
            </a:r>
          </a:p>
          <a:p>
            <a:pPr algn="just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395166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C8FE8-36A6-90BB-E081-DD0486578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B70B534-CCFF-DFAD-4831-AA856DD40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>
                <a:latin typeface="+mn-lt"/>
              </a:rPr>
              <a:t>The New Three-Child Policy in 2021</a:t>
            </a:r>
          </a:p>
        </p:txBody>
      </p:sp>
      <p:pic>
        <p:nvPicPr>
          <p:cNvPr id="1026" name="Picture 2" descr="Three-child policy needs supporting measures to produce results - Opinion -  Chinadaily.com.cn">
            <a:extLst>
              <a:ext uri="{FF2B5EF4-FFF2-40B4-BE49-F238E27FC236}">
                <a16:creationId xmlns:a16="http://schemas.microsoft.com/office/drawing/2014/main" id="{05F468C9-D8EE-2815-D101-B9A71DBDA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05" y="1291045"/>
            <a:ext cx="512445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11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C8FE8-36A6-90BB-E081-DD0486578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B70B534-CCFF-DFAD-4831-AA856DD40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BB8F28-81C6-8EF1-1386-1D266C1D5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51" y="2094306"/>
            <a:ext cx="7449958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4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The Universal Two-Child Policy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F0330-C80C-6287-AB0A-AC94FBD71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200" dirty="0">
                <a:latin typeface="+mn-lt"/>
              </a:rPr>
              <a:t>In 2016, China introduced a universal two-child policy, which relaxed the previous one-child policy that restricted many families to a single child between 1980 and 2015.</a:t>
            </a:r>
          </a:p>
          <a:p>
            <a:pPr algn="just"/>
            <a:r>
              <a:rPr lang="en-US" sz="2200" dirty="0">
                <a:latin typeface="+mn-lt"/>
              </a:rPr>
              <a:t>After the policy shock, the salary of female new hires is reduced by 1.8% relative to the salary of male new hires, equivalent to a 34% increase in the gender wage gap in the data (Agarwal, Li, Qin, and Wu, 2022). </a:t>
            </a:r>
          </a:p>
          <a:p>
            <a:pPr algn="just"/>
            <a:r>
              <a:rPr lang="en-US" sz="2200" dirty="0">
                <a:latin typeface="+mn-lt"/>
              </a:rPr>
              <a:t>Using a two-wave nationwide correspondence experiment, women—but not men—are subject to labor market discrimination for expected family responsibilities. (</a:t>
            </a:r>
            <a:r>
              <a:rPr lang="en-US" altLang="zh-CN" sz="2200" dirty="0">
                <a:latin typeface="+mn-lt"/>
              </a:rPr>
              <a:t>He, Li, and Han 2023; </a:t>
            </a:r>
            <a:r>
              <a:rPr lang="en-US" sz="2200" dirty="0">
                <a:latin typeface="+mn-lt"/>
              </a:rPr>
              <a:t>Li, Wen, Ye, and Yu, 2022).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4D3827-5B05-36C9-34C6-50416B5D7179}"/>
              </a:ext>
            </a:extLst>
          </p:cNvPr>
          <p:cNvSpPr/>
          <p:nvPr/>
        </p:nvSpPr>
        <p:spPr>
          <a:xfrm>
            <a:off x="0" y="5076743"/>
            <a:ext cx="89208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3"/>
                </a:solidFill>
                <a:effectLst/>
              </a:rPr>
              <a:t>Why do women </a:t>
            </a:r>
            <a:r>
              <a:rPr lang="en-US" sz="2800" b="1" dirty="0">
                <a:ln/>
                <a:solidFill>
                  <a:schemeClr val="accent3"/>
                </a:solidFill>
              </a:rPr>
              <a:t>experience increased </a:t>
            </a:r>
            <a:r>
              <a:rPr lang="en-US" sz="2800" b="1" cap="none" spc="0" dirty="0">
                <a:ln/>
                <a:solidFill>
                  <a:schemeClr val="accent3"/>
                </a:solidFill>
                <a:effectLst/>
              </a:rPr>
              <a:t>labor-market discrimination?</a:t>
            </a:r>
          </a:p>
        </p:txBody>
      </p:sp>
    </p:spTree>
    <p:extLst>
      <p:ext uri="{BB962C8B-B14F-4D97-AF65-F5344CB8AC3E}">
        <p14:creationId xmlns:p14="http://schemas.microsoft.com/office/powerpoint/2010/main" val="49625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Research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F0330-C80C-6287-AB0A-AC94FBD71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200" dirty="0">
                <a:latin typeface="+mn-lt"/>
              </a:rPr>
              <a:t>Do childcare responsibilities affect (female) analysts’ forecasts?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Use the 2016 Two-child Policy Reform as an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exogenous shock to the childcare responsibilities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born by female analysts.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Forecast accuracy, effort, timeliness, etc.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What could be the mitigating factors?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Examine the resource support from their labor force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Do childcare responsibilities affect (female) analysts’ career outcomes?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Promotion to Star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Exit from the job market (as a sell-side equity analyst)</a:t>
            </a:r>
          </a:p>
        </p:txBody>
      </p:sp>
    </p:spTree>
    <p:extLst>
      <p:ext uri="{BB962C8B-B14F-4D97-AF65-F5344CB8AC3E}">
        <p14:creationId xmlns:p14="http://schemas.microsoft.com/office/powerpoint/2010/main" val="262068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Why Do We Focus on Analysts?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F0330-C80C-6287-AB0A-AC94FBD7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27762"/>
            <a:ext cx="8582660" cy="5305696"/>
          </a:xfrm>
        </p:spPr>
        <p:txBody>
          <a:bodyPr>
            <a:normAutofit/>
          </a:bodyPr>
          <a:lstStyle/>
          <a:p>
            <a:pPr algn="just"/>
            <a:r>
              <a:rPr lang="en-US" sz="2200" dirty="0">
                <a:latin typeface="+mn-lt"/>
              </a:rPr>
              <a:t>The profession of sell-side equity analysts presents a unique context to study the effect of the Two-child Policy on the </a:t>
            </a:r>
            <a:r>
              <a:rPr lang="en-US" sz="2200" b="1" dirty="0">
                <a:latin typeface="+mn-lt"/>
              </a:rPr>
              <a:t>labor market productivity.</a:t>
            </a:r>
          </a:p>
          <a:p>
            <a:pPr algn="just"/>
            <a:endParaRPr lang="en-US" sz="2200" b="1" dirty="0"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Analysts’ work productivity is </a:t>
            </a:r>
            <a:r>
              <a:rPr lang="en-US" sz="2200" b="1" dirty="0">
                <a:latin typeface="+mn-lt"/>
              </a:rPr>
              <a:t>quantifiable</a:t>
            </a:r>
            <a:r>
              <a:rPr lang="en-US" sz="2200" dirty="0">
                <a:latin typeface="+mn-lt"/>
              </a:rPr>
              <a:t> and </a:t>
            </a:r>
            <a:r>
              <a:rPr lang="en-US" sz="2200" b="1" dirty="0">
                <a:latin typeface="+mn-lt"/>
              </a:rPr>
              <a:t>comparable</a:t>
            </a:r>
            <a:r>
              <a:rPr lang="en-US" sz="2200" dirty="0">
                <a:latin typeface="+mn-lt"/>
              </a:rPr>
              <a:t> based on their forecast accuracy and timeliness.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Green and Clifton (2014); Brown and Lawrence (2015)</a:t>
            </a:r>
            <a:endParaRPr lang="en-US" sz="2200" b="1" dirty="0">
              <a:latin typeface="+mn-lt"/>
            </a:endParaRPr>
          </a:p>
          <a:p>
            <a:pPr lvl="1" algn="just"/>
            <a:endParaRPr lang="en-US" sz="2200" dirty="0"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Sell-side equity analysts are key players in the financial market.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Gather information and evaluate the prospects of public firms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Forecast firms’ future earnings (Mikhail, Walther, and Willis 1999)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The quality of their work significantly impacts the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information environment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(Asquith, Mikhail, and Au, 2005; Li and You, 2015).</a:t>
            </a:r>
          </a:p>
          <a:p>
            <a:pPr marL="457200" lvl="2" indent="0" algn="just">
              <a:spcBef>
                <a:spcPts val="1000"/>
              </a:spcBef>
              <a:buClr>
                <a:srgbClr val="0070C0"/>
              </a:buClr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96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Why Do We Focus on Analysts?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F0330-C80C-6287-AB0A-AC94FBD7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27762"/>
            <a:ext cx="8582660" cy="5305696"/>
          </a:xfrm>
        </p:spPr>
        <p:txBody>
          <a:bodyPr>
            <a:normAutofit/>
          </a:bodyPr>
          <a:lstStyle/>
          <a:p>
            <a:pPr algn="just"/>
            <a:r>
              <a:rPr lang="en-US" sz="2200" dirty="0">
                <a:latin typeface="+mn-lt"/>
              </a:rPr>
              <a:t>A large proportion of female analysts are at their peak reproductive years: 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72% of female analysts are 30-40 years old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endParaRPr lang="en-US" sz="1000" dirty="0"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Analysts’ work is well renumerated, such that they are likely to be able to afford having two kids.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3C7D5-9711-789B-293C-659C805E0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57" y="3429000"/>
            <a:ext cx="7433345" cy="297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5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Main Findings (RQ1)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F0330-C80C-6287-AB0A-AC94FBD7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27762"/>
            <a:ext cx="8582660" cy="5305696"/>
          </a:xfrm>
        </p:spPr>
        <p:txBody>
          <a:bodyPr>
            <a:normAutofit/>
          </a:bodyPr>
          <a:lstStyle/>
          <a:p>
            <a:pPr algn="just"/>
            <a:r>
              <a:rPr lang="en-US" sz="2200" dirty="0">
                <a:latin typeface="+mn-lt"/>
              </a:rPr>
              <a:t>After the Two-Child Policy Reform, </a:t>
            </a:r>
            <a:r>
              <a:rPr lang="en-US" sz="2200" b="1" dirty="0">
                <a:latin typeface="+mn-lt"/>
              </a:rPr>
              <a:t>female analysts’ forecast accuracy decreases by 12.3%</a:t>
            </a:r>
            <a:r>
              <a:rPr lang="en-US" sz="2200" dirty="0">
                <a:latin typeface="+mn-lt"/>
              </a:rPr>
              <a:t> more than male analysts. </a:t>
            </a:r>
          </a:p>
          <a:p>
            <a:pPr marL="685800" lvl="2" algn="just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Female analysts’ forecast frequency and timeliness  also decrease.</a:t>
            </a:r>
          </a:p>
          <a:p>
            <a:pPr marL="685800" lvl="2" algn="just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Robust to an alternative setting with staggered maternity leave reform</a:t>
            </a:r>
          </a:p>
          <a:p>
            <a:pPr marL="0" indent="0" algn="just">
              <a:buNone/>
            </a:pPr>
            <a:endParaRPr lang="en-US" sz="2200" dirty="0"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The effect is stronger when the </a:t>
            </a:r>
            <a:r>
              <a:rPr lang="en-US" sz="2200" b="1" dirty="0">
                <a:latin typeface="+mn-lt"/>
              </a:rPr>
              <a:t>forecasting difficulty </a:t>
            </a:r>
            <a:r>
              <a:rPr lang="en-US" sz="2200" dirty="0">
                <a:latin typeface="+mn-lt"/>
              </a:rPr>
              <a:t>is higher (Bradshaw, Lee, and Peterson, 2016).</a:t>
            </a:r>
          </a:p>
          <a:p>
            <a:pPr marL="685800" lvl="2" algn="just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Firms with a wider business scope and more intangible assets</a:t>
            </a:r>
          </a:p>
          <a:p>
            <a:pPr lvl="1" algn="just"/>
            <a:endParaRPr lang="en-US" sz="2200" dirty="0"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The effect is stronger when the local </a:t>
            </a:r>
            <a:r>
              <a:rPr lang="en-US" sz="2200" b="1" dirty="0">
                <a:latin typeface="+mn-lt"/>
              </a:rPr>
              <a:t>fertility culture </a:t>
            </a:r>
            <a:r>
              <a:rPr lang="en-US" sz="2200" dirty="0">
                <a:latin typeface="+mn-lt"/>
              </a:rPr>
              <a:t>is stronger.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Provinces with a higher birth rate, fertility willingness (CGSS), and gender inequality culture (Baidu Search volume for “prefer son over daughter”)</a:t>
            </a:r>
          </a:p>
          <a:p>
            <a:pPr marL="457200" lvl="2" indent="0" algn="just">
              <a:spcBef>
                <a:spcPts val="1000"/>
              </a:spcBef>
              <a:buClr>
                <a:srgbClr val="0070C0"/>
              </a:buClr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92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5E042-AA49-D76E-F024-3258A35A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Main Findings (RQ2)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F0330-C80C-6287-AB0A-AC94FBD7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27762"/>
            <a:ext cx="8582660" cy="5305696"/>
          </a:xfrm>
        </p:spPr>
        <p:txBody>
          <a:bodyPr>
            <a:normAutofit/>
          </a:bodyPr>
          <a:lstStyle/>
          <a:p>
            <a:pPr algn="just"/>
            <a:r>
              <a:rPr lang="en-US" sz="2200" dirty="0">
                <a:latin typeface="+mn-lt"/>
              </a:rPr>
              <a:t>Previous papers show that childcare resources improves women’s employment and career choices (</a:t>
            </a:r>
            <a:r>
              <a:rPr lang="en-US" sz="2200" dirty="0" err="1">
                <a:latin typeface="+mn-lt"/>
              </a:rPr>
              <a:t>Waldfogel</a:t>
            </a:r>
            <a:r>
              <a:rPr lang="en-US" sz="2200" dirty="0">
                <a:latin typeface="+mn-lt"/>
              </a:rPr>
              <a:t>, 2002).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Women in high childcare areas are more likely to be promoted to managerial positions and higher levels in the job ladder (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Chhaochharia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Ghosh,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Niessen-Ruenzi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and Schneider, 2022) .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endParaRPr lang="en-US" sz="2200" dirty="0"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The effect of the Two-Child Policy is smaller when analysts are more likely to afford childcare services (</a:t>
            </a:r>
            <a:r>
              <a:rPr lang="en-US" sz="2200" b="1" dirty="0">
                <a:latin typeface="+mn-lt"/>
              </a:rPr>
              <a:t>External Support</a:t>
            </a:r>
            <a:r>
              <a:rPr lang="en-US" sz="2200" dirty="0">
                <a:latin typeface="+mn-lt"/>
              </a:rPr>
              <a:t>).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When analysts reach to the Star analysts’ position 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When they work in a top broker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en-US" sz="2200" dirty="0">
                <a:latin typeface="+mn-lt"/>
              </a:rPr>
              <a:t>The effect of the Two-Child Policy is smaller when analysts can gain support from their brokers (</a:t>
            </a:r>
            <a:r>
              <a:rPr lang="en-US" sz="2200" b="1" dirty="0">
                <a:latin typeface="+mn-lt"/>
              </a:rPr>
              <a:t>Internal Support</a:t>
            </a:r>
            <a:r>
              <a:rPr lang="en-US" sz="2200" dirty="0">
                <a:latin typeface="+mn-lt"/>
              </a:rPr>
              <a:t>).</a:t>
            </a:r>
          </a:p>
          <a:p>
            <a:pPr marL="685800" lvl="2" algn="just">
              <a:spcBef>
                <a:spcPts val="100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  <a:latin typeface="+mn-lt"/>
              </a:rPr>
              <a:t>When analysts work with a larger team</a:t>
            </a:r>
          </a:p>
          <a:p>
            <a:pPr lvl="1" algn="just"/>
            <a:endParaRPr lang="en-US" sz="2200" dirty="0">
              <a:latin typeface="+mn-lt"/>
            </a:endParaRPr>
          </a:p>
          <a:p>
            <a:pPr marL="457200" lvl="2" indent="0" algn="just">
              <a:spcBef>
                <a:spcPts val="1000"/>
              </a:spcBef>
              <a:buClr>
                <a:srgbClr val="0070C0"/>
              </a:buClr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533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lyU PowerPoint Templat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lyU PowerPoint Template.potx" id="{E764C88A-3F4D-4507-BBB9-91228AAE1803}" vid="{F59133E1-B675-43DD-959C-EDA83C074C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PolyU PowerPoint Template.potx</Template>
  <TotalTime>3450</TotalTime>
  <Words>2019</Words>
  <Application>Microsoft Office PowerPoint</Application>
  <PresentationFormat>On-screen Show (4:3)</PresentationFormat>
  <Paragraphs>171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PolyU PowerPoint Template</vt:lpstr>
      <vt:lpstr>The Motherhood Penalty: Universal Two-Child Policy and Analyst Forecasts</vt:lpstr>
      <vt:lpstr>The Universal Two-Child Policy</vt:lpstr>
      <vt:lpstr>PowerPoint Presentation</vt:lpstr>
      <vt:lpstr>The Universal Two-Child Policy</vt:lpstr>
      <vt:lpstr>Research Questions</vt:lpstr>
      <vt:lpstr>Why Do We Focus on Analysts?</vt:lpstr>
      <vt:lpstr>Why Do We Focus on Analysts?</vt:lpstr>
      <vt:lpstr>Main Findings (RQ1)</vt:lpstr>
      <vt:lpstr>Main Findings (RQ2)</vt:lpstr>
      <vt:lpstr>Main Findings (RQ3)</vt:lpstr>
      <vt:lpstr>Contribution</vt:lpstr>
      <vt:lpstr>Contribution</vt:lpstr>
      <vt:lpstr>Contribution</vt:lpstr>
      <vt:lpstr>Data</vt:lpstr>
      <vt:lpstr>Data</vt:lpstr>
      <vt:lpstr>Measures</vt:lpstr>
      <vt:lpstr>Baseline Results</vt:lpstr>
      <vt:lpstr>Baseline Results</vt:lpstr>
      <vt:lpstr>Dynamic Analyses</vt:lpstr>
      <vt:lpstr>Analysts’ Forecast Frequency and Timeliness</vt:lpstr>
      <vt:lpstr>A Potential Concern</vt:lpstr>
      <vt:lpstr>Placebo Tests</vt:lpstr>
      <vt:lpstr>An Alternative Setting – Maternity Leave Reform</vt:lpstr>
      <vt:lpstr>The Role of Forecasting Difficulty</vt:lpstr>
      <vt:lpstr>The Role of Forecasting Difficulty</vt:lpstr>
      <vt:lpstr>The Role of Local Fertility Culture</vt:lpstr>
      <vt:lpstr>The Role of Local Fertility Culture</vt:lpstr>
      <vt:lpstr>The Role of Local Fertility Culture</vt:lpstr>
      <vt:lpstr>The Role of Supporting Resources</vt:lpstr>
      <vt:lpstr>External Support: Affordability to Childcare Service</vt:lpstr>
      <vt:lpstr>External Support: Affordability to Childcare Service</vt:lpstr>
      <vt:lpstr>Internal Support: Accessibility to Team Collaboration</vt:lpstr>
      <vt:lpstr>Two-Child Policy and Analysts’ Career Outcomes</vt:lpstr>
      <vt:lpstr>Two-Child Policy and Analysts’ Career Outcomes</vt:lpstr>
      <vt:lpstr>Conclusion</vt:lpstr>
      <vt:lpstr>The New Three-Child Policy in 2021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Stella Lee</dc:creator>
  <cp:lastModifiedBy>ZENG, Cheng Colin [AF]</cp:lastModifiedBy>
  <cp:revision>381</cp:revision>
  <cp:lastPrinted>2015-04-08T03:06:59Z</cp:lastPrinted>
  <dcterms:created xsi:type="dcterms:W3CDTF">2015-04-02T03:17:25Z</dcterms:created>
  <dcterms:modified xsi:type="dcterms:W3CDTF">2023-06-13T20:16:26Z</dcterms:modified>
</cp:coreProperties>
</file>