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6"/>
  </p:notesMasterIdLst>
  <p:sldIdLst>
    <p:sldId id="256" r:id="rId4"/>
    <p:sldId id="354" r:id="rId5"/>
    <p:sldId id="345" r:id="rId6"/>
    <p:sldId id="352" r:id="rId7"/>
    <p:sldId id="259" r:id="rId8"/>
    <p:sldId id="370" r:id="rId9"/>
    <p:sldId id="383" r:id="rId10"/>
    <p:sldId id="353" r:id="rId11"/>
    <p:sldId id="360" r:id="rId12"/>
    <p:sldId id="385" r:id="rId13"/>
    <p:sldId id="316" r:id="rId14"/>
    <p:sldId id="260" r:id="rId15"/>
    <p:sldId id="318" r:id="rId16"/>
    <p:sldId id="380" r:id="rId17"/>
    <p:sldId id="376" r:id="rId18"/>
    <p:sldId id="382" r:id="rId19"/>
    <p:sldId id="347" r:id="rId20"/>
    <p:sldId id="291" r:id="rId21"/>
    <p:sldId id="362" r:id="rId22"/>
    <p:sldId id="363" r:id="rId23"/>
    <p:sldId id="364" r:id="rId24"/>
    <p:sldId id="384" r:id="rId25"/>
  </p:sldIdLst>
  <p:sldSz cx="9144000" cy="6858000" type="screen4x3"/>
  <p:notesSz cx="6797675" cy="9926638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77" autoAdjust="0"/>
  </p:normalViewPr>
  <p:slideViewPr>
    <p:cSldViewPr>
      <p:cViewPr varScale="1">
        <p:scale>
          <a:sx n="95" d="100"/>
          <a:sy n="95" d="100"/>
        </p:scale>
        <p:origin x="384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notesMaster" Target="notesMasters/notesMaster1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8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slide" Target="slides/slide22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slide" Target="slides/slide21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viewProps" Target="viewProps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3950" y="828675"/>
            <a:ext cx="5454650" cy="409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1032" y="5185635"/>
            <a:ext cx="6161967" cy="49116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42190" cy="5445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60269" y="0"/>
            <a:ext cx="3342190" cy="5445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US" altLang="zh-CN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372993"/>
            <a:ext cx="3342190" cy="5445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US" altLang="zh-CN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60269" y="10372993"/>
            <a:ext cx="3342190" cy="5445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0C6D3231-7453-4F83-9B7B-BC7360B4C82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2995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6541FAA-D4B1-4797-9341-FE1F5A308E30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451EB083-09D6-440A-9CEA-D76E4FE1AA19}" type="slidenum">
              <a:rPr lang="en-US" altLang="zh-CN" sz="1400">
                <a:solidFill>
                  <a:srgbClr val="000000"/>
                </a:solidFill>
                <a:ea typeface="新細明體" pitchFamily="18" charset="-120"/>
              </a:rPr>
              <a:pPr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</a:t>
            </a:fld>
            <a:endParaRPr lang="en-US" altLang="zh-CN" sz="140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74" cy="1724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zh-CN" sz="20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C6D3231-7453-4F83-9B7B-BC7360B4C82C}" type="slidenum">
              <a:rPr lang="en-US" altLang="zh-CN" smtClean="0"/>
              <a:pPr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41450F9-CF15-434E-AF20-6F055BB20253}" type="slidenum">
              <a:rPr lang="en-US" altLang="zh-CN"/>
              <a:pPr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A80D7250-2F92-4AC9-BED2-DA82405D0E89}" type="slidenum">
              <a:rPr lang="en-AU" altLang="zh-CN" sz="1200">
                <a:solidFill>
                  <a:srgbClr val="EEECE1"/>
                </a:solidFill>
              </a:rPr>
              <a:pPr eaLnBrk="1" hangingPunct="1"/>
              <a:t>19</a:t>
            </a:fld>
            <a:endParaRPr lang="en-AU" altLang="zh-CN" sz="1200">
              <a:solidFill>
                <a:srgbClr val="EEECE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70CCE9D4-A368-4203-84E1-3E3D885A977A}" type="slidenum">
              <a:rPr lang="en-US" altLang="zh-CN" sz="1200">
                <a:solidFill>
                  <a:srgbClr val="EEECE1"/>
                </a:solidFill>
              </a:rPr>
              <a:pPr eaLnBrk="1" hangingPunct="1"/>
              <a:t>20</a:t>
            </a:fld>
            <a:endParaRPr lang="en-US" altLang="zh-CN" sz="1200">
              <a:solidFill>
                <a:srgbClr val="EEECE1"/>
              </a:solidFill>
            </a:endParaRPr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defTabSz="914400" eaLnBrk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4665574E-8DC1-4356-A1F8-A46C275320DD}" type="slidenum">
              <a:rPr lang="en-US" altLang="zh-CN" sz="1400">
                <a:solidFill>
                  <a:srgbClr val="000000"/>
                </a:solidFill>
                <a:ea typeface="新細明體" pitchFamily="18" charset="-120"/>
              </a:rPr>
              <a:pPr defTabSz="914400" eaLnBrk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20</a:t>
            </a:fld>
            <a:endParaRPr lang="en-US" altLang="zh-CN" sz="140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zh-CN" sz="20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defTabSz="914400" eaLnBrk="1" hangingPunct="1"/>
            <a:fld id="{82762A5F-04B9-476F-8A10-31FCC6F4053C}" type="slidenum">
              <a:rPr lang="en-US" altLang="zh-CN" sz="1200">
                <a:solidFill>
                  <a:prstClr val="black"/>
                </a:solidFill>
                <a:latin typeface="Calibri" pitchFamily="34" charset="0"/>
              </a:rPr>
              <a:pPr algn="r" defTabSz="914400" eaLnBrk="1" hangingPunct="1"/>
              <a:t>21</a:t>
            </a:fld>
            <a:endParaRPr lang="en-US" altLang="zh-CN" sz="12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defTabSz="914400" eaLnBrk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15F4E84C-D114-4F76-9B77-E7F1B6AEF5E0}" type="slidenum">
              <a:rPr lang="en-US" altLang="zh-CN" sz="1400">
                <a:solidFill>
                  <a:srgbClr val="000000"/>
                </a:solidFill>
                <a:latin typeface="Calibri" pitchFamily="34" charset="0"/>
                <a:ea typeface="新細明體" pitchFamily="18" charset="-120"/>
              </a:rPr>
              <a:pPr defTabSz="914400" eaLnBrk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21</a:t>
            </a:fld>
            <a:endParaRPr lang="en-US" altLang="zh-CN" sz="1400">
              <a:solidFill>
                <a:srgbClr val="000000"/>
              </a:solidFill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/>
          <a:p>
            <a:pPr>
              <a:spcBef>
                <a:spcPct val="0"/>
              </a:spcBef>
            </a:pPr>
            <a:endParaRPr lang="en-US" altLang="zh-CN" sz="20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C6D3231-7453-4F83-9B7B-BC7360B4C82C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79A6006-7C59-40B6-8618-EFEDDBD24449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C6D3231-7453-4F83-9B7B-BC7360B4C82C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8A41621-B6D1-43AD-A69F-F4A6722EEA3D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7AAE627C-561A-4417-85E0-B45F49BBBBB5}" type="slidenum">
              <a:rPr lang="en-US" altLang="zh-CN" sz="1400">
                <a:solidFill>
                  <a:srgbClr val="000000"/>
                </a:solidFill>
                <a:ea typeface="新細明體" pitchFamily="18" charset="-120"/>
              </a:rPr>
              <a:pPr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5</a:t>
            </a:fld>
            <a:endParaRPr lang="en-US" altLang="zh-CN" sz="140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74" cy="1724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zh-CN" sz="20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C6D3231-7453-4F83-9B7B-BC7360B4C82C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B33BE12-3BC6-4EF1-AB08-16386BC0935E}" type="slidenum">
              <a:rPr lang="en-US" altLang="zh-CN"/>
              <a:pPr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FDFC963-F84B-480B-8D47-75C3FF4F39AA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4A15EEEA-73C1-4D3A-A2A6-1BF106F82652}" type="slidenum">
              <a:rPr lang="en-US" altLang="zh-CN" sz="1400">
                <a:solidFill>
                  <a:srgbClr val="000000"/>
                </a:solidFill>
                <a:ea typeface="新細明體" pitchFamily="18" charset="-120"/>
              </a:rPr>
              <a:pPr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12</a:t>
            </a:fld>
            <a:endParaRPr lang="en-US" altLang="zh-CN" sz="140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74" cy="1724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zh-CN" sz="20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D436367-8F99-4FC1-BECF-9984F89BE668}" type="slidenum">
              <a:rPr lang="en-US" altLang="zh-CN"/>
              <a:pPr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1B5B7-504D-4A2A-A3D1-0DAF2F5DC38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7B77A7-38CB-4506-86CC-830E7D93138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D8ED8-5FB9-416A-801B-BB1522E27E9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8A037-7097-4E32-A281-69FBBF5A04F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1E20DB-F7CF-403B-A856-4E7177F1540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FF3B97-2A2C-4B59-8A7B-3FA3203E625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48F67-6945-4BC3-AAAC-D32A6D0F5BC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0F3B97-9773-4D9D-9CF0-2E7D1BD08EE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2A01D-B55B-4364-975B-D43C68787ED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3E7B9-0AF9-442F-B3E4-35CF8FBACBC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77C26A-F1E1-44F4-B9D4-995AD3A963A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3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9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17.xml" /><Relationship Id="rId10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 /><Relationship Id="rId3" Type="http://schemas.openxmlformats.org/officeDocument/2006/relationships/slideLayout" Target="../slideLayouts/slideLayout26.xml" /><Relationship Id="rId7" Type="http://schemas.openxmlformats.org/officeDocument/2006/relationships/slideLayout" Target="../slideLayouts/slideLayout30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5.xml" /><Relationship Id="rId1" Type="http://schemas.openxmlformats.org/officeDocument/2006/relationships/slideLayout" Target="../slideLayouts/slideLayout24.xml" /><Relationship Id="rId6" Type="http://schemas.openxmlformats.org/officeDocument/2006/relationships/slideLayout" Target="../slideLayouts/slideLayout29.xml" /><Relationship Id="rId11" Type="http://schemas.openxmlformats.org/officeDocument/2006/relationships/slideLayout" Target="../slideLayouts/slideLayout34.xml" /><Relationship Id="rId5" Type="http://schemas.openxmlformats.org/officeDocument/2006/relationships/slideLayout" Target="../slideLayouts/slideLayout28.xml" /><Relationship Id="rId10" Type="http://schemas.openxmlformats.org/officeDocument/2006/relationships/slideLayout" Target="../slideLayouts/slideLayout33.xml" /><Relationship Id="rId4" Type="http://schemas.openxmlformats.org/officeDocument/2006/relationships/slideLayout" Target="../slideLayouts/slideLayout27.xml" /><Relationship Id="rId9" Type="http://schemas.openxmlformats.org/officeDocument/2006/relationships/slideLayout" Target="../slideLayouts/slideLayout3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0"/>
            <a:ext cx="9158288" cy="1162050"/>
          </a:xfrm>
          <a:prstGeom prst="rect">
            <a:avLst/>
          </a:prstGeom>
          <a:solidFill>
            <a:srgbClr val="00173E"/>
          </a:solidFill>
          <a:ln w="9360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title text formatClick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5241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outline text format</a:t>
            </a:r>
          </a:p>
          <a:p>
            <a:pPr lvl="1"/>
            <a:r>
              <a:rPr lang="en-GB" altLang="zh-CN"/>
              <a:t>Second Outline Level</a:t>
            </a:r>
          </a:p>
          <a:p>
            <a:pPr lvl="2"/>
            <a:r>
              <a:rPr lang="en-GB" altLang="zh-CN"/>
              <a:t>Third Outline Level</a:t>
            </a:r>
          </a:p>
          <a:p>
            <a:pPr lvl="3"/>
            <a:r>
              <a:rPr lang="en-GB" altLang="zh-CN"/>
              <a:t>Fourth Outline Level</a:t>
            </a:r>
          </a:p>
          <a:p>
            <a:pPr lvl="4"/>
            <a:r>
              <a:rPr lang="en-GB" altLang="zh-CN"/>
              <a:t>Fifth Outline Level</a:t>
            </a:r>
          </a:p>
          <a:p>
            <a:pPr lvl="4"/>
            <a:r>
              <a:rPr lang="en-GB" altLang="zh-CN"/>
              <a:t>Sixth Outline Level</a:t>
            </a:r>
          </a:p>
          <a:p>
            <a:pPr lvl="4"/>
            <a:r>
              <a:rPr lang="en-GB" altLang="zh-CN"/>
              <a:t>Seventh Outline Level</a:t>
            </a:r>
          </a:p>
          <a:p>
            <a:pPr lvl="4"/>
            <a:r>
              <a:rPr lang="en-GB" altLang="zh-CN"/>
              <a:t>Eighth Outline Level</a:t>
            </a:r>
          </a:p>
          <a:p>
            <a:pPr lvl="4"/>
            <a:r>
              <a:rPr lang="en-GB" altLang="zh-CN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新細明體" pitchFamily="18" charset="-120"/>
          <a:cs typeface="+mj-cs"/>
        </a:defRPr>
      </a:lvl1pPr>
      <a:lvl2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新細明體" pitchFamily="18" charset="-120"/>
        </a:defRPr>
      </a:lvl2pPr>
      <a:lvl3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新細明體" pitchFamily="18" charset="-120"/>
        </a:defRPr>
      </a:lvl3pPr>
      <a:lvl4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新細明體" pitchFamily="18" charset="-120"/>
        </a:defRPr>
      </a:lvl4pPr>
      <a:lvl5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新細明體" pitchFamily="18" charset="-120"/>
        </a:defRPr>
      </a:lvl5pPr>
      <a:lvl6pPr marL="2514600" indent="-228600" algn="l" defTabSz="457200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新細明體" pitchFamily="18" charset="-120"/>
        </a:defRPr>
      </a:lvl6pPr>
      <a:lvl7pPr marL="2971800" indent="-228600" algn="l" defTabSz="457200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新細明體" pitchFamily="18" charset="-120"/>
        </a:defRPr>
      </a:lvl7pPr>
      <a:lvl8pPr marL="3429000" indent="-228600" algn="l" defTabSz="457200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新細明體" pitchFamily="18" charset="-120"/>
        </a:defRPr>
      </a:lvl8pPr>
      <a:lvl9pPr marL="3886200" indent="-228600" algn="l" defTabSz="457200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defTabSz="457200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title text formatClick to edit Master title style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outline text format</a:t>
            </a:r>
          </a:p>
          <a:p>
            <a:pPr lvl="1"/>
            <a:r>
              <a:rPr lang="en-GB" altLang="zh-CN"/>
              <a:t>Second Outline Level</a:t>
            </a:r>
          </a:p>
          <a:p>
            <a:pPr lvl="2"/>
            <a:r>
              <a:rPr lang="en-GB" altLang="zh-CN"/>
              <a:t>Third Outline Level</a:t>
            </a:r>
          </a:p>
          <a:p>
            <a:pPr lvl="3"/>
            <a:r>
              <a:rPr lang="en-GB" altLang="zh-CN"/>
              <a:t>Fourth Outline Level</a:t>
            </a:r>
          </a:p>
          <a:p>
            <a:pPr lvl="4"/>
            <a:r>
              <a:rPr lang="en-GB" altLang="zh-CN"/>
              <a:t>Fifth Outline Level</a:t>
            </a:r>
          </a:p>
          <a:p>
            <a:pPr lvl="4"/>
            <a:r>
              <a:rPr lang="en-GB" altLang="zh-CN"/>
              <a:t>Sixth Outline Level</a:t>
            </a:r>
          </a:p>
          <a:p>
            <a:pPr lvl="4"/>
            <a:r>
              <a:rPr lang="en-GB" altLang="zh-CN"/>
              <a:t>Seventh Outline Level</a:t>
            </a:r>
          </a:p>
          <a:p>
            <a:pPr lvl="4"/>
            <a:r>
              <a:rPr lang="en-GB" altLang="zh-CN"/>
              <a:t>Eighth Outline Level</a:t>
            </a:r>
          </a:p>
          <a:p>
            <a:pPr lvl="0"/>
            <a:r>
              <a:rPr lang="en-GB" altLang="zh-CN"/>
              <a:t>Ninth Outline LevelClick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000000"/>
                </a:solidFill>
                <a:ea typeface="新細明體" pitchFamily="18" charset="-120"/>
              </a:defRPr>
            </a:lvl1pPr>
          </a:lstStyle>
          <a:p>
            <a:fld id="{9DE38B07-DC4B-4C03-9FB2-E02B68F364B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新細明體" pitchFamily="18" charset="-120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新細明體" pitchFamily="18" charset="-12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新細明體" pitchFamily="18" charset="-12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新細明體" pitchFamily="18" charset="-12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新細明體" pitchFamily="18" charset="-12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新細明體" pitchFamily="18" charset="-12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新細明體" pitchFamily="18" charset="-12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新細明體" pitchFamily="18" charset="-12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新細明體" pitchFamily="18" charset="-120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00"/>
          </a:solidFill>
          <a:latin typeface="+mn-lt"/>
          <a:ea typeface="新細明體" pitchFamily="18" charset="-12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新細明體" pitchFamily="18" charset="-12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新細明體" pitchFamily="18" charset="-12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新細明體" pitchFamily="18" charset="-12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0"/>
            <a:ext cx="9158288" cy="1162050"/>
          </a:xfrm>
          <a:prstGeom prst="rect">
            <a:avLst/>
          </a:prstGeom>
          <a:solidFill>
            <a:srgbClr val="00173E"/>
          </a:solidFill>
          <a:ln w="9360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title text formatClick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outline text format</a:t>
            </a:r>
          </a:p>
          <a:p>
            <a:pPr lvl="1"/>
            <a:r>
              <a:rPr lang="en-GB" altLang="zh-CN"/>
              <a:t>Second Outline Level</a:t>
            </a:r>
          </a:p>
          <a:p>
            <a:pPr lvl="2"/>
            <a:r>
              <a:rPr lang="en-GB" altLang="zh-CN"/>
              <a:t>Third Outline Level</a:t>
            </a:r>
          </a:p>
          <a:p>
            <a:pPr lvl="3"/>
            <a:r>
              <a:rPr lang="en-GB" altLang="zh-CN"/>
              <a:t>Fourth Outline Level</a:t>
            </a:r>
          </a:p>
          <a:p>
            <a:pPr lvl="4"/>
            <a:r>
              <a:rPr lang="en-GB" altLang="zh-CN"/>
              <a:t>Fifth Outline Level</a:t>
            </a:r>
          </a:p>
          <a:p>
            <a:pPr lvl="4"/>
            <a:r>
              <a:rPr lang="en-GB" altLang="zh-CN"/>
              <a:t>Sixth Outline Level</a:t>
            </a:r>
          </a:p>
          <a:p>
            <a:pPr lvl="4"/>
            <a:r>
              <a:rPr lang="en-GB" altLang="zh-CN"/>
              <a:t>Seventh Outline Level</a:t>
            </a:r>
          </a:p>
          <a:p>
            <a:pPr lvl="4"/>
            <a:r>
              <a:rPr lang="en-GB" altLang="zh-CN"/>
              <a:t>Eighth Outline Level</a:t>
            </a:r>
          </a:p>
          <a:p>
            <a:pPr lvl="0"/>
            <a:r>
              <a:rPr lang="en-GB" altLang="zh-CN"/>
              <a:t>Ninth Outline LevelClick to edit Master text styles</a:t>
            </a:r>
          </a:p>
          <a:p>
            <a:pPr lvl="0"/>
            <a:r>
              <a:rPr lang="en-GB" altLang="zh-CN"/>
              <a:t>Second level</a:t>
            </a:r>
          </a:p>
          <a:p>
            <a:pPr lvl="0"/>
            <a:r>
              <a:rPr lang="en-GB" altLang="zh-CN"/>
              <a:t>Third level</a:t>
            </a:r>
          </a:p>
          <a:p>
            <a:pPr lvl="0"/>
            <a:r>
              <a:rPr lang="en-GB" altLang="zh-CN"/>
              <a:t>Fourth level</a:t>
            </a:r>
          </a:p>
          <a:p>
            <a:pPr lvl="0"/>
            <a:r>
              <a:rPr lang="en-GB" altLang="zh-CN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新細明體" pitchFamily="18" charset="-120"/>
          <a:cs typeface="+mj-cs"/>
        </a:defRPr>
      </a:lvl1pPr>
      <a:lvl2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新細明體" pitchFamily="18" charset="-120"/>
        </a:defRPr>
      </a:lvl2pPr>
      <a:lvl3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新細明體" pitchFamily="18" charset="-120"/>
        </a:defRPr>
      </a:lvl3pPr>
      <a:lvl4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新細明體" pitchFamily="18" charset="-120"/>
        </a:defRPr>
      </a:lvl4pPr>
      <a:lvl5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新細明體" pitchFamily="18" charset="-120"/>
        </a:defRPr>
      </a:lvl5pPr>
      <a:lvl6pPr marL="2514600" indent="-228600" algn="l" defTabSz="457200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新細明體" pitchFamily="18" charset="-120"/>
        </a:defRPr>
      </a:lvl6pPr>
      <a:lvl7pPr marL="2971800" indent="-228600" algn="l" defTabSz="457200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新細明體" pitchFamily="18" charset="-120"/>
        </a:defRPr>
      </a:lvl7pPr>
      <a:lvl8pPr marL="3429000" indent="-228600" algn="l" defTabSz="457200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新細明體" pitchFamily="18" charset="-120"/>
        </a:defRPr>
      </a:lvl8pPr>
      <a:lvl9pPr marL="3886200" indent="-228600" algn="l" defTabSz="457200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defTabSz="457200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 /><Relationship Id="rId1" Type="http://schemas.openxmlformats.org/officeDocument/2006/relationships/slideLayout" Target="../slideLayouts/slideLayout14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5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5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5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 /><Relationship Id="rId1" Type="http://schemas.openxmlformats.org/officeDocument/2006/relationships/slideLayout" Target="../slideLayouts/slideLayout14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 /><Relationship Id="rId1" Type="http://schemas.openxmlformats.org/officeDocument/2006/relationships/slideLayout" Target="../slideLayouts/slideLayout14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 /><Relationship Id="rId1" Type="http://schemas.openxmlformats.org/officeDocument/2006/relationships/slideLayout" Target="../slideLayouts/slideLayout14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5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5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5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4.xml" /><Relationship Id="rId4" Type="http://schemas.openxmlformats.org/officeDocument/2006/relationships/image" Target="../media/image2.pn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5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30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30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4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 /><Relationship Id="rId1" Type="http://schemas.openxmlformats.org/officeDocument/2006/relationships/slideLayout" Target="../slideLayouts/slideLayout1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 /><Relationship Id="rId1" Type="http://schemas.openxmlformats.org/officeDocument/2006/relationships/slideLayout" Target="../slideLayouts/slideLayout1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4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1219200"/>
          </a:xfrm>
        </p:spPr>
        <p:txBody>
          <a:bodyPr>
            <a:normAutofit fontScale="90000"/>
          </a:bodyPr>
          <a:lstStyle/>
          <a:p>
            <a:pPr algn="ctr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 b="1" dirty="0">
                <a:solidFill>
                  <a:schemeClr val="bg1"/>
                </a:solidFill>
              </a:rPr>
              <a:t>Getting a good start on your paper: Writing up and organizing the introduction </a:t>
            </a:r>
            <a:br>
              <a:rPr lang="en-US" sz="3600" dirty="0"/>
            </a:br>
            <a:br>
              <a:rPr lang="en-US" altLang="zh-TW" sz="4000" b="1" dirty="0">
                <a:solidFill>
                  <a:srgbClr val="3333CC"/>
                </a:solidFill>
              </a:rPr>
            </a:br>
            <a:endParaRPr lang="en-US" altLang="zh-TW" sz="4000" b="1" dirty="0">
              <a:solidFill>
                <a:srgbClr val="3333CC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74451" y="3429000"/>
            <a:ext cx="8317149" cy="3124200"/>
          </a:xfrm>
        </p:spPr>
        <p:txBody>
          <a:bodyPr lIns="90000" tIns="45000" rIns="90000" bIns="45000"/>
          <a:lstStyle/>
          <a:p>
            <a:pPr marL="0" indent="0" eaLnBrk="1">
              <a:lnSpc>
                <a:spcPct val="80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altLang="zh-CN" sz="2400" b="1" dirty="0">
              <a:solidFill>
                <a:srgbClr val="3333CC"/>
              </a:solidFill>
            </a:endParaRPr>
          </a:p>
          <a:p>
            <a:pPr marL="0" indent="0" eaLnBrk="1">
              <a:lnSpc>
                <a:spcPct val="80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zh-CN" sz="2400" dirty="0">
                <a:solidFill>
                  <a:schemeClr val="tx1"/>
                </a:solidFill>
              </a:rPr>
              <a:t>David Ahlstrom</a:t>
            </a:r>
          </a:p>
          <a:p>
            <a:pPr marL="0" indent="0" eaLnBrk="1">
              <a:lnSpc>
                <a:spcPct val="100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zh-CN" sz="2400" dirty="0">
                <a:solidFill>
                  <a:schemeClr val="tx1"/>
                </a:solidFill>
              </a:rPr>
              <a:t>--Professor – The Chinese University of Hong Kong</a:t>
            </a:r>
          </a:p>
          <a:p>
            <a:pPr marL="0" indent="0" eaLnBrk="1">
              <a:lnSpc>
                <a:spcPct val="100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altLang="zh-CN" sz="2400" dirty="0">
              <a:solidFill>
                <a:schemeClr val="tx1"/>
              </a:solidFill>
            </a:endParaRPr>
          </a:p>
          <a:p>
            <a:pPr marL="0" indent="0" eaLnBrk="1">
              <a:lnSpc>
                <a:spcPct val="100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zh-CN" sz="2400" i="1" dirty="0">
                <a:solidFill>
                  <a:schemeClr val="tx1"/>
                </a:solidFill>
              </a:rPr>
              <a:t>Guest Senior Editor—Journal of World Business</a:t>
            </a:r>
          </a:p>
          <a:p>
            <a:pPr marL="0" indent="0" eaLnBrk="1">
              <a:lnSpc>
                <a:spcPct val="100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zh-CN" sz="2400" dirty="0">
                <a:solidFill>
                  <a:schemeClr val="tx1"/>
                </a:solidFill>
              </a:rPr>
              <a:t>Consulting Editor (and former Editor-in-Chief), </a:t>
            </a:r>
            <a:r>
              <a:rPr lang="en-US" altLang="zh-CN" sz="2400" i="1" dirty="0">
                <a:solidFill>
                  <a:schemeClr val="tx1"/>
                </a:solidFill>
              </a:rPr>
              <a:t>Asia Pacific Journal of Management</a:t>
            </a:r>
          </a:p>
          <a:p>
            <a:pPr marL="0" indent="0" eaLnBrk="1">
              <a:lnSpc>
                <a:spcPct val="80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altLang="zh-CN" sz="2400" i="1" dirty="0">
              <a:solidFill>
                <a:schemeClr val="tx1"/>
              </a:solidFill>
            </a:endParaRPr>
          </a:p>
          <a:p>
            <a:pPr marL="0" indent="0" eaLnBrk="1">
              <a:lnSpc>
                <a:spcPct val="80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zh-CN" sz="2400" i="1" dirty="0">
                <a:solidFill>
                  <a:schemeClr val="tx1"/>
                </a:solidFill>
              </a:rPr>
              <a:t>ahlstrom@cuhk.edu.hk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CADE7E7-7624-4614-83CD-28CC6F769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80" y="1373277"/>
            <a:ext cx="8781930" cy="22629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57200" rtl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 eaLnBrk="1">
              <a:lnSpc>
                <a:spcPct val="80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altLang="zh-CN" sz="2400" b="1" kern="0" dirty="0">
              <a:solidFill>
                <a:srgbClr val="3333CC"/>
              </a:solidFill>
            </a:endParaRPr>
          </a:p>
          <a:p>
            <a:pPr marL="0" indent="0" algn="ctr" eaLnBrk="1">
              <a:lnSpc>
                <a:spcPct val="80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b="1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</a:rPr>
              <a:t>HSU RIB (research institute of business) theme-based research seminars  -- </a:t>
            </a:r>
            <a:r>
              <a:rPr lang="en-US" altLang="zh-CN" sz="2400" b="1" kern="0" dirty="0">
                <a:solidFill>
                  <a:srgbClr val="3333CC"/>
                </a:solidFill>
              </a:rPr>
              <a:t>May 9, 2023 </a:t>
            </a:r>
          </a:p>
          <a:p>
            <a:pPr marL="0" indent="0" algn="ctr" eaLnBrk="1">
              <a:lnSpc>
                <a:spcPct val="80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altLang="zh-CN" sz="2400" b="1" kern="0" dirty="0">
              <a:solidFill>
                <a:srgbClr val="3333CC"/>
              </a:solidFill>
            </a:endParaRPr>
          </a:p>
          <a:p>
            <a:pPr marL="0" indent="0" algn="ctr" eaLnBrk="1">
              <a:lnSpc>
                <a:spcPct val="80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b="1" i="0" dirty="0">
                <a:solidFill>
                  <a:schemeClr val="accent2"/>
                </a:solidFill>
                <a:effectLst/>
                <a:latin typeface="Google Sans Text"/>
              </a:rPr>
              <a:t>The Hang Seng University of Hong Kong</a:t>
            </a:r>
          </a:p>
          <a:p>
            <a:pPr marL="0" indent="0" algn="ctr" eaLnBrk="1">
              <a:lnSpc>
                <a:spcPct val="80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b="1" i="0" dirty="0">
                <a:solidFill>
                  <a:schemeClr val="accent2"/>
                </a:solidFill>
                <a:effectLst/>
                <a:latin typeface="Google Sans Text"/>
              </a:rPr>
              <a:t>Hang Shin Link, Siu </a:t>
            </a:r>
            <a:r>
              <a:rPr lang="en-US" sz="2400" b="1" i="0" dirty="0" err="1">
                <a:solidFill>
                  <a:schemeClr val="accent2"/>
                </a:solidFill>
                <a:effectLst/>
                <a:latin typeface="Google Sans Text"/>
              </a:rPr>
              <a:t>Lek</a:t>
            </a:r>
            <a:r>
              <a:rPr lang="en-US" sz="2400" b="1" i="0" dirty="0">
                <a:solidFill>
                  <a:schemeClr val="accent2"/>
                </a:solidFill>
                <a:effectLst/>
                <a:latin typeface="Google Sans Text"/>
              </a:rPr>
              <a:t> Yuen, </a:t>
            </a:r>
          </a:p>
          <a:p>
            <a:pPr marL="0" indent="0" algn="ctr" eaLnBrk="1">
              <a:lnSpc>
                <a:spcPct val="80000"/>
              </a:lnSpc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b="1" i="0" dirty="0" err="1">
                <a:solidFill>
                  <a:schemeClr val="accent2"/>
                </a:solidFill>
                <a:effectLst/>
                <a:latin typeface="Google Sans Text"/>
              </a:rPr>
              <a:t>Shatin</a:t>
            </a:r>
            <a:r>
              <a:rPr lang="en-US" sz="2400" b="1" i="0" dirty="0">
                <a:solidFill>
                  <a:schemeClr val="accent2"/>
                </a:solidFill>
                <a:effectLst/>
                <a:latin typeface="Google Sans Text"/>
              </a:rPr>
              <a:t>, N.T  Hong Kong SAR</a:t>
            </a:r>
            <a:endParaRPr lang="en-US" altLang="zh-CN" sz="2400" b="1" kern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11BD1F-7219-4CF1-B546-50A262C1C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594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90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04800" y="155575"/>
            <a:ext cx="8686800" cy="1139825"/>
          </a:xfrm>
        </p:spPr>
        <p:txBody>
          <a:bodyPr/>
          <a:lstStyle/>
          <a:p>
            <a:r>
              <a:rPr lang="en-US" altLang="zh-TW" sz="3000" dirty="0">
                <a:solidFill>
                  <a:srgbClr val="FFFFFF"/>
                </a:solidFill>
              </a:rPr>
              <a:t>Paper organization: How articles in the best journals are organized and what do they contain</a:t>
            </a:r>
            <a:endParaRPr lang="en-US" altLang="zh-CN" sz="3000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334000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altLang="zh-CN" sz="2400" dirty="0"/>
              <a:t>We conducted a </a:t>
            </a:r>
            <a:r>
              <a:rPr lang="en-US" altLang="zh-CN" sz="2400" b="1" u="sng" dirty="0"/>
              <a:t>content analysis of AMJ </a:t>
            </a:r>
            <a:r>
              <a:rPr lang="en-US" altLang="zh-CN" sz="2400" dirty="0"/>
              <a:t>for the last three years in terms of how the articles were organized and what components they usually contained.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CN" sz="2400" dirty="0"/>
              <a:t>Checked this with </a:t>
            </a:r>
            <a:r>
              <a:rPr lang="en-US" altLang="zh-CN" sz="2400" b="1" u="sng" dirty="0"/>
              <a:t>some other major journals </a:t>
            </a:r>
            <a:r>
              <a:rPr lang="en-US" altLang="zh-CN" sz="2400" dirty="0"/>
              <a:t>(like SMJ).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CN" sz="2400" dirty="0"/>
              <a:t>Further checked the emerging pattern with </a:t>
            </a:r>
            <a:r>
              <a:rPr lang="en-US" altLang="zh-CN" sz="2400" b="1" u="sng" dirty="0"/>
              <a:t>editorials and commentary articles</a:t>
            </a:r>
            <a:r>
              <a:rPr lang="en-US" altLang="zh-CN" sz="2400" dirty="0"/>
              <a:t> in the top management journals. 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CN" sz="2400" b="1" u="sng" dirty="0"/>
              <a:t>Interviewed several well-published scholars </a:t>
            </a:r>
            <a:r>
              <a:rPr lang="en-US" altLang="zh-CN" sz="2400" dirty="0"/>
              <a:t>about the pattern of paper organization and on the content of the better (published) management journals.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CN" sz="2400" dirty="0"/>
              <a:t>Also kept track of </a:t>
            </a:r>
            <a:r>
              <a:rPr lang="en-US" altLang="zh-CN" sz="2400" b="1" u="sng" dirty="0"/>
              <a:t>my own editorial experiences </a:t>
            </a:r>
            <a:r>
              <a:rPr lang="en-US" altLang="zh-CN" sz="2400" dirty="0"/>
              <a:t>over the past 20 years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CN" sz="2400" dirty="0"/>
              <a:t> Summarized the common sections of empirical / case papers in our best journals (especially AMJ and SMJ, some psychology and economics)</a:t>
            </a:r>
          </a:p>
          <a:p>
            <a:pPr marL="514350" indent="-514350">
              <a:buFont typeface="Arial" charset="0"/>
              <a:buAutoNum type="arabicParenR"/>
            </a:pPr>
            <a:endParaRPr lang="en-US" altLang="zh-CN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990600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zh-TW" sz="2800" b="1" i="1" dirty="0">
                <a:solidFill>
                  <a:srgbClr val="FFC000"/>
                </a:solidFill>
              </a:rPr>
              <a:t>Summary results of that study</a:t>
            </a:r>
            <a:r>
              <a:rPr lang="en-US" altLang="zh-TW" sz="2800" i="1" dirty="0">
                <a:solidFill>
                  <a:srgbClr val="FFC000"/>
                </a:solidFill>
              </a:rPr>
              <a:t>: </a:t>
            </a:r>
            <a:r>
              <a:rPr lang="en-US" altLang="zh-TW" sz="2800" i="1" u="sng" dirty="0">
                <a:solidFill>
                  <a:srgbClr val="FFC000"/>
                </a:solidFill>
              </a:rPr>
              <a:t>P</a:t>
            </a:r>
            <a:r>
              <a:rPr lang="zh-TW" altLang="zh-CN" sz="2800" i="1" u="sng" dirty="0">
                <a:solidFill>
                  <a:srgbClr val="FFC000"/>
                </a:solidFill>
              </a:rPr>
              <a:t>aper </a:t>
            </a:r>
            <a:r>
              <a:rPr lang="en-US" altLang="zh-TW" sz="2800" i="1" u="sng" dirty="0">
                <a:solidFill>
                  <a:srgbClr val="FFC000"/>
                </a:solidFill>
              </a:rPr>
              <a:t>organization and checklist summary</a:t>
            </a:r>
            <a:r>
              <a:rPr lang="en-US" altLang="zh-TW" sz="2800" i="1" dirty="0">
                <a:solidFill>
                  <a:srgbClr val="FFC000"/>
                </a:solidFill>
              </a:rPr>
              <a:t> for empirical papers-1</a:t>
            </a:r>
            <a:r>
              <a:rPr lang="en-US" altLang="zh-TW" sz="2800" i="1" dirty="0">
                <a:solidFill>
                  <a:srgbClr val="FFC000"/>
                </a:solidFill>
                <a:sym typeface="Wingdings" panose="05000000000000000000" pitchFamily="2" charset="2"/>
              </a:rPr>
              <a:t></a:t>
            </a:r>
            <a:r>
              <a:rPr lang="en-US" altLang="zh-TW" sz="2800" i="1" dirty="0">
                <a:solidFill>
                  <a:srgbClr val="FFC000"/>
                </a:solidFill>
              </a:rPr>
              <a:t> 11 main points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0" y="1143000"/>
            <a:ext cx="9144000" cy="5334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342900" indent="-342900" hangingPunct="0">
              <a:lnSpc>
                <a:spcPct val="80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Times New Roman" pitchFamily="18" charset="0"/>
              <a:buAutoNum type="arabi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TW" sz="2000" b="1" dirty="0">
                <a:solidFill>
                  <a:srgbClr val="000000"/>
                </a:solidFill>
                <a:latin typeface="High Tower Text" pitchFamily="18" charset="0"/>
                <a:ea typeface="新細明體" pitchFamily="18" charset="-120"/>
              </a:rPr>
              <a:t>Aims and Scope of the journal (or of your thesis committee)</a:t>
            </a:r>
          </a:p>
          <a:p>
            <a:pPr marL="342900" indent="-342900" hangingPunct="0">
              <a:lnSpc>
                <a:spcPct val="80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Times New Roman" pitchFamily="18" charset="0"/>
              <a:buAutoNum type="arabi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TW" sz="2000" b="1" dirty="0">
                <a:solidFill>
                  <a:srgbClr val="000000"/>
                </a:solidFill>
                <a:latin typeface="High Tower Text" pitchFamily="18" charset="0"/>
                <a:ea typeface="新細明體" pitchFamily="18" charset="-120"/>
              </a:rPr>
              <a:t>K</a:t>
            </a:r>
            <a:r>
              <a:rPr lang="en-US" altLang="zh-TW" sz="2000" dirty="0">
                <a:solidFill>
                  <a:srgbClr val="000000"/>
                </a:solidFill>
                <a:latin typeface="High Tower Text" pitchFamily="18" charset="0"/>
                <a:ea typeface="新細明體" pitchFamily="18" charset="-120"/>
              </a:rPr>
              <a:t>eep your</a:t>
            </a:r>
            <a:r>
              <a:rPr lang="en-US" altLang="zh-TW" sz="2000" b="1" dirty="0">
                <a:solidFill>
                  <a:srgbClr val="000000"/>
                </a:solidFill>
                <a:latin typeface="High Tower Text" pitchFamily="18" charset="0"/>
                <a:ea typeface="新細明體" pitchFamily="18" charset="-120"/>
              </a:rPr>
              <a:t> title </a:t>
            </a:r>
            <a:r>
              <a:rPr lang="en-US" altLang="zh-TW" sz="2000" dirty="0">
                <a:solidFill>
                  <a:srgbClr val="000000"/>
                </a:solidFill>
                <a:latin typeface="High Tower Text" pitchFamily="18" charset="0"/>
                <a:ea typeface="新細明體" pitchFamily="18" charset="-120"/>
              </a:rPr>
              <a:t>short. If you can, use a question in the title. </a:t>
            </a:r>
          </a:p>
          <a:p>
            <a:pPr marL="342900" indent="-342900" hangingPunct="0">
              <a:lnSpc>
                <a:spcPct val="80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Times New Roman" pitchFamily="18" charset="0"/>
              <a:buAutoNum type="arabi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TW" sz="2000" b="1" dirty="0">
                <a:solidFill>
                  <a:srgbClr val="000000"/>
                </a:solidFill>
                <a:latin typeface="Garamond" pitchFamily="18" charset="0"/>
                <a:ea typeface="新細明體" pitchFamily="18" charset="-120"/>
              </a:rPr>
              <a:t>Abstract &amp; Key Words </a:t>
            </a:r>
            <a:r>
              <a:rPr lang="en-US" altLang="zh-TW" sz="2000" dirty="0">
                <a:solidFill>
                  <a:srgbClr val="000000"/>
                </a:solidFill>
                <a:latin typeface="Garamond" pitchFamily="18" charset="0"/>
                <a:ea typeface="新細明體" pitchFamily="18" charset="-120"/>
              </a:rPr>
              <a:t>- </a:t>
            </a:r>
            <a:r>
              <a:rPr lang="en-GB" altLang="zh-TW" sz="2000" dirty="0">
                <a:solidFill>
                  <a:srgbClr val="000000"/>
                </a:solidFill>
                <a:latin typeface="Garamond" pitchFamily="18" charset="0"/>
                <a:ea typeface="新細明體" pitchFamily="18" charset="-120"/>
              </a:rPr>
              <a:t>the abstract may be the only part of the paper people read as they scan numerous papers for the information, evidence or citations they need.</a:t>
            </a:r>
            <a:r>
              <a:rPr lang="en-US" altLang="zh-TW" sz="2000" dirty="0">
                <a:solidFill>
                  <a:srgbClr val="000000"/>
                </a:solidFill>
                <a:latin typeface="Garamond" pitchFamily="18" charset="0"/>
                <a:ea typeface="新細明體" pitchFamily="18" charset="-120"/>
              </a:rPr>
              <a:t> </a:t>
            </a:r>
            <a:r>
              <a:rPr lang="en-US" altLang="zh-TW" sz="2000" dirty="0">
                <a:solidFill>
                  <a:srgbClr val="000000"/>
                </a:solidFill>
                <a:latin typeface="High Tower Text" pitchFamily="18" charset="0"/>
                <a:ea typeface="新細明體" pitchFamily="18" charset="-120"/>
              </a:rPr>
              <a:t>Think about Google or Baidu search results. </a:t>
            </a:r>
            <a:endParaRPr lang="en-US" altLang="zh-TW" sz="2000" dirty="0">
              <a:solidFill>
                <a:srgbClr val="000000"/>
              </a:solidFill>
              <a:latin typeface="Garamond" pitchFamily="18" charset="0"/>
              <a:ea typeface="新細明體" pitchFamily="18" charset="-120"/>
            </a:endParaRPr>
          </a:p>
          <a:p>
            <a:pPr marL="342900" indent="-342900" hangingPunct="0">
              <a:lnSpc>
                <a:spcPct val="80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Times New Roman" pitchFamily="18" charset="0"/>
              <a:buAutoNum type="arabi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TW" sz="2000" dirty="0">
                <a:solidFill>
                  <a:srgbClr val="000000"/>
                </a:solidFill>
                <a:highlight>
                  <a:srgbClr val="FFFF00"/>
                </a:highlight>
                <a:latin typeface="High Tower Text" pitchFamily="18" charset="0"/>
                <a:ea typeface="新細明體" pitchFamily="18" charset="-120"/>
              </a:rPr>
              <a:t>The </a:t>
            </a:r>
            <a:r>
              <a:rPr lang="en-US" altLang="zh-TW" sz="2000" b="1" dirty="0">
                <a:solidFill>
                  <a:srgbClr val="000000"/>
                </a:solidFill>
                <a:highlight>
                  <a:srgbClr val="FFFF00"/>
                </a:highlight>
                <a:latin typeface="High Tower Text" pitchFamily="18" charset="0"/>
                <a:ea typeface="新細明體" pitchFamily="18" charset="-120"/>
              </a:rPr>
              <a:t>Introduction is </a:t>
            </a:r>
            <a:r>
              <a:rPr lang="en-US" altLang="zh-TW" sz="2000" b="1" u="sng" dirty="0">
                <a:solidFill>
                  <a:srgbClr val="000000"/>
                </a:solidFill>
                <a:highlight>
                  <a:srgbClr val="FFFF00"/>
                </a:highlight>
                <a:latin typeface="High Tower Text" pitchFamily="18" charset="0"/>
                <a:ea typeface="新細明體" pitchFamily="18" charset="-120"/>
              </a:rPr>
              <a:t>very important</a:t>
            </a:r>
            <a:r>
              <a:rPr lang="en-US" altLang="zh-TW" sz="2000" b="1" dirty="0">
                <a:solidFill>
                  <a:srgbClr val="000000"/>
                </a:solidFill>
                <a:highlight>
                  <a:srgbClr val="FFFF00"/>
                </a:highlight>
                <a:latin typeface="High Tower Text" pitchFamily="18" charset="0"/>
                <a:ea typeface="新細明體" pitchFamily="18" charset="-120"/>
              </a:rPr>
              <a:t>.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00"/>
                </a:highlight>
                <a:latin typeface="High Tower Text" pitchFamily="18" charset="0"/>
                <a:ea typeface="新細明體" pitchFamily="18" charset="-120"/>
              </a:rPr>
              <a:t> Finish the Introduction section (or introductory part) in about 2-3 pages (about 5-7 paragraphs) </a:t>
            </a:r>
            <a:r>
              <a:rPr lang="en-US" altLang="zh-TW" sz="2000" b="1" dirty="0">
                <a:solidFill>
                  <a:srgbClr val="000000"/>
                </a:solidFill>
                <a:highlight>
                  <a:srgbClr val="FFFF00"/>
                </a:highlight>
                <a:latin typeface="High Tower Text" pitchFamily="18" charset="0"/>
                <a:ea typeface="新細明體" pitchFamily="18" charset="-120"/>
              </a:rPr>
              <a:t>More on introduction: </a:t>
            </a:r>
          </a:p>
          <a:p>
            <a:pPr marL="342900" indent="-342900" hangingPunct="0">
              <a:lnSpc>
                <a:spcPct val="80000"/>
              </a:lnSpc>
              <a:spcAft>
                <a:spcPts val="8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TW" sz="2000" dirty="0">
                <a:solidFill>
                  <a:srgbClr val="000000"/>
                </a:solidFill>
                <a:highlight>
                  <a:srgbClr val="FFFF00"/>
                </a:highlight>
                <a:latin typeface="High Tower Text" pitchFamily="18" charset="0"/>
                <a:ea typeface="新細明體" pitchFamily="18" charset="-120"/>
              </a:rPr>
              <a:t>4a) </a:t>
            </a:r>
            <a:r>
              <a:rPr lang="zh-TW" altLang="zh-CN" sz="2000" dirty="0">
                <a:solidFill>
                  <a:srgbClr val="000000"/>
                </a:solidFill>
                <a:highlight>
                  <a:srgbClr val="FFFF00"/>
                </a:highlight>
                <a:latin typeface="High Tower Text" pitchFamily="18" charset="0"/>
                <a:ea typeface="新細明體" pitchFamily="18" charset="-120"/>
              </a:rPr>
              <a:t>What is your </a:t>
            </a:r>
            <a:r>
              <a:rPr lang="zh-TW" altLang="zh-CN" sz="2000" b="1" dirty="0">
                <a:solidFill>
                  <a:srgbClr val="000000"/>
                </a:solidFill>
                <a:highlight>
                  <a:srgbClr val="FFFF00"/>
                </a:highlight>
                <a:latin typeface="High Tower Text" pitchFamily="18" charset="0"/>
                <a:ea typeface="新細明體" pitchFamily="18" charset="-120"/>
              </a:rPr>
              <a:t>research question</a:t>
            </a:r>
            <a:r>
              <a:rPr lang="zh-TW" altLang="zh-CN" sz="2000" dirty="0">
                <a:solidFill>
                  <a:srgbClr val="000000"/>
                </a:solidFill>
                <a:highlight>
                  <a:srgbClr val="FFFF00"/>
                </a:highlight>
                <a:latin typeface="High Tower Text" pitchFamily="18" charset="0"/>
                <a:ea typeface="新細明體" pitchFamily="18" charset="-120"/>
              </a:rPr>
              <a:t>? Frame research in terms of a question. 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00"/>
                </a:highlight>
                <a:latin typeface="High Tower Text" pitchFamily="18" charset="0"/>
                <a:ea typeface="新細明體" pitchFamily="18" charset="-120"/>
              </a:rPr>
              <a:t>(more on that later) </a:t>
            </a:r>
            <a:r>
              <a:rPr lang="en-US" altLang="zh-TW" sz="2000" b="1" dirty="0">
                <a:solidFill>
                  <a:srgbClr val="000000"/>
                </a:solidFill>
                <a:highlight>
                  <a:srgbClr val="FFFF00"/>
                </a:highlight>
                <a:latin typeface="High Tower Text" pitchFamily="18" charset="0"/>
                <a:ea typeface="新細明體" pitchFamily="18" charset="-120"/>
              </a:rPr>
              <a:t>Put it in Introduction (</a:t>
            </a:r>
            <a:r>
              <a:rPr lang="en-US" altLang="zh-TW" sz="2000" b="1" u="sng" dirty="0">
                <a:solidFill>
                  <a:srgbClr val="000000"/>
                </a:solidFill>
                <a:highlight>
                  <a:srgbClr val="FFFF00"/>
                </a:highlight>
                <a:latin typeface="High Tower Text" pitchFamily="18" charset="0"/>
                <a:ea typeface="新細明體" pitchFamily="18" charset="-120"/>
              </a:rPr>
              <a:t>not</a:t>
            </a:r>
            <a:r>
              <a:rPr lang="en-US" altLang="zh-TW" sz="2000" b="1" dirty="0">
                <a:solidFill>
                  <a:srgbClr val="000000"/>
                </a:solidFill>
                <a:highlight>
                  <a:srgbClr val="FFFF00"/>
                </a:highlight>
                <a:latin typeface="High Tower Text" pitchFamily="18" charset="0"/>
                <a:ea typeface="新細明體" pitchFamily="18" charset="-120"/>
              </a:rPr>
              <a:t> on page 10, for example).</a:t>
            </a:r>
          </a:p>
          <a:p>
            <a:pPr marL="342900" indent="-342900" hangingPunct="0">
              <a:lnSpc>
                <a:spcPct val="80000"/>
              </a:lnSpc>
              <a:spcAft>
                <a:spcPts val="8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TW" sz="2000" dirty="0">
                <a:solidFill>
                  <a:srgbClr val="000000"/>
                </a:solidFill>
                <a:highlight>
                  <a:srgbClr val="FFFF00"/>
                </a:highlight>
                <a:latin typeface="High Tower Text" pitchFamily="18" charset="0"/>
                <a:ea typeface="新細明體" pitchFamily="18" charset="-120"/>
              </a:rPr>
              <a:t>4b) Situate your paper in past literature and then motivate the paper –the </a:t>
            </a:r>
            <a:r>
              <a:rPr lang="en-US" altLang="zh-TW" sz="2000" b="1" dirty="0">
                <a:solidFill>
                  <a:srgbClr val="000000"/>
                </a:solidFill>
                <a:highlight>
                  <a:srgbClr val="FFFF00"/>
                </a:highlight>
                <a:latin typeface="High Tower Text" pitchFamily="18" charset="0"/>
                <a:ea typeface="新細明體" pitchFamily="18" charset="-120"/>
              </a:rPr>
              <a:t>mini-literature review (in the Introduction). Usually 2-3 paragraphs here.</a:t>
            </a:r>
          </a:p>
          <a:p>
            <a:pPr marL="342900" indent="-342900" hangingPunct="0">
              <a:lnSpc>
                <a:spcPct val="80000"/>
              </a:lnSpc>
              <a:spcAft>
                <a:spcPts val="8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TW" sz="2000" b="1" dirty="0">
                <a:solidFill>
                  <a:srgbClr val="000000"/>
                </a:solidFill>
                <a:highlight>
                  <a:srgbClr val="FFFF00"/>
                </a:highlight>
                <a:latin typeface="High Tower Text" pitchFamily="18" charset="0"/>
                <a:ea typeface="新細明體" pitchFamily="18" charset="-120"/>
              </a:rPr>
              <a:t>4c) Brief hypotheses +research design / methods 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00"/>
                </a:highlight>
                <a:latin typeface="High Tower Text" pitchFamily="18" charset="0"/>
                <a:ea typeface="新細明體" pitchFamily="18" charset="-120"/>
              </a:rPr>
              <a:t>(</a:t>
            </a:r>
            <a:r>
              <a:rPr lang="en-US" altLang="zh-TW" sz="2000" b="1" dirty="0">
                <a:solidFill>
                  <a:srgbClr val="000000"/>
                </a:solidFill>
                <a:highlight>
                  <a:srgbClr val="FFFF00"/>
                </a:highlight>
                <a:latin typeface="High Tower Text" pitchFamily="18" charset="0"/>
                <a:ea typeface="新細明體" pitchFamily="18" charset="-120"/>
              </a:rPr>
              <a:t>in Introduction – also about 1 paragraph for each of those two items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00"/>
                </a:highlight>
                <a:latin typeface="High Tower Text" pitchFamily="18" charset="0"/>
                <a:ea typeface="新細明體" pitchFamily="18" charset="-120"/>
              </a:rPr>
              <a:t>). Be sure to mention your dependent variable clearly and at least one key independent variable. </a:t>
            </a:r>
          </a:p>
          <a:p>
            <a:pPr marL="342900" indent="-342900" hangingPunct="0">
              <a:lnSpc>
                <a:spcPct val="80000"/>
              </a:lnSpc>
              <a:spcAft>
                <a:spcPts val="8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TW" sz="2000" dirty="0">
                <a:solidFill>
                  <a:srgbClr val="000000"/>
                </a:solidFill>
                <a:highlight>
                  <a:srgbClr val="FFFF00"/>
                </a:highlight>
                <a:latin typeface="High Tower Text" pitchFamily="18" charset="0"/>
                <a:ea typeface="新細明體" pitchFamily="18" charset="-120"/>
              </a:rPr>
              <a:t>4d) What do the </a:t>
            </a:r>
            <a:r>
              <a:rPr lang="en-US" altLang="zh-TW" sz="2000" u="sng" dirty="0">
                <a:solidFill>
                  <a:srgbClr val="000000"/>
                </a:solidFill>
                <a:highlight>
                  <a:srgbClr val="FFFF00"/>
                </a:highlight>
                <a:latin typeface="High Tower Text" pitchFamily="18" charset="0"/>
                <a:ea typeface="新細明體" pitchFamily="18" charset="-120"/>
              </a:rPr>
              <a:t>results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00"/>
                </a:highlight>
                <a:latin typeface="High Tower Text" pitchFamily="18" charset="0"/>
                <a:ea typeface="新細明體" pitchFamily="18" charset="-120"/>
              </a:rPr>
              <a:t> of your paper </a:t>
            </a:r>
            <a:r>
              <a:rPr lang="en-US" altLang="zh-TW" sz="2000" b="1" dirty="0">
                <a:solidFill>
                  <a:srgbClr val="000000"/>
                </a:solidFill>
                <a:highlight>
                  <a:srgbClr val="FFFF00"/>
                </a:highlight>
                <a:latin typeface="High Tower Text" pitchFamily="18" charset="0"/>
                <a:ea typeface="新細明體" pitchFamily="18" charset="-120"/>
              </a:rPr>
              <a:t>contribute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00"/>
                </a:highlight>
                <a:latin typeface="High Tower Text" pitchFamily="18" charset="0"/>
                <a:ea typeface="新細明體" pitchFamily="18" charset="-120"/>
              </a:rPr>
              <a:t> (briefly in the </a:t>
            </a:r>
            <a:r>
              <a:rPr lang="en-US" altLang="zh-TW" sz="2000" b="1" dirty="0">
                <a:solidFill>
                  <a:srgbClr val="000000"/>
                </a:solidFill>
                <a:highlight>
                  <a:srgbClr val="FFFF00"/>
                </a:highlight>
                <a:latin typeface="High Tower Text" pitchFamily="18" charset="0"/>
                <a:ea typeface="新細明體" pitchFamily="18" charset="-120"/>
              </a:rPr>
              <a:t>Introduction, expanded in the Discussion section later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00"/>
                </a:highlight>
                <a:latin typeface="High Tower Text" pitchFamily="18" charset="0"/>
                <a:ea typeface="新細明體" pitchFamily="18" charset="-120"/>
              </a:rPr>
              <a:t>). Contributions are what you found &amp; how does it improve theory, evidence, and practice (not just what you did).</a:t>
            </a:r>
          </a:p>
          <a:p>
            <a:pPr marL="342900" indent="-342900" hangingPunct="0">
              <a:lnSpc>
                <a:spcPct val="80000"/>
              </a:lnSpc>
              <a:spcAft>
                <a:spcPts val="8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TW" sz="2000" dirty="0">
                <a:solidFill>
                  <a:srgbClr val="000000"/>
                </a:solidFill>
                <a:latin typeface="High Tower Text" pitchFamily="18" charset="0"/>
                <a:ea typeface="新細明體" pitchFamily="18" charset="-120"/>
              </a:rPr>
              <a:t>Some finish the </a:t>
            </a:r>
            <a:r>
              <a:rPr lang="en-US" altLang="zh-TW" sz="2000" b="1" dirty="0">
                <a:solidFill>
                  <a:srgbClr val="000000"/>
                </a:solidFill>
                <a:latin typeface="High Tower Text" pitchFamily="18" charset="0"/>
                <a:ea typeface="新細明體" pitchFamily="18" charset="-120"/>
              </a:rPr>
              <a:t>introduction</a:t>
            </a:r>
            <a:r>
              <a:rPr lang="en-US" altLang="zh-TW" sz="2000" dirty="0">
                <a:solidFill>
                  <a:srgbClr val="000000"/>
                </a:solidFill>
                <a:latin typeface="High Tower Text" pitchFamily="18" charset="0"/>
                <a:ea typeface="新細明體" pitchFamily="18" charset="-120"/>
              </a:rPr>
              <a:t> with the </a:t>
            </a:r>
            <a:r>
              <a:rPr lang="en-US" altLang="zh-TW" sz="2000" b="1" dirty="0">
                <a:solidFill>
                  <a:srgbClr val="000000"/>
                </a:solidFill>
                <a:latin typeface="High Tower Text" pitchFamily="18" charset="0"/>
                <a:ea typeface="新細明體" pitchFamily="18" charset="-120"/>
              </a:rPr>
              <a:t>list</a:t>
            </a:r>
            <a:r>
              <a:rPr lang="en-US" altLang="zh-TW" sz="2000" dirty="0">
                <a:solidFill>
                  <a:srgbClr val="000000"/>
                </a:solidFill>
                <a:latin typeface="High Tower Text" pitchFamily="18" charset="0"/>
                <a:ea typeface="新細明體" pitchFamily="18" charset="-120"/>
              </a:rPr>
              <a:t> of what they will do next. </a:t>
            </a:r>
            <a:r>
              <a:rPr lang="en-US" altLang="zh-TW" sz="2000" u="sng" dirty="0">
                <a:solidFill>
                  <a:srgbClr val="000000"/>
                </a:solidFill>
                <a:latin typeface="High Tower Text" pitchFamily="18" charset="0"/>
                <a:ea typeface="新細明體" pitchFamily="18" charset="-120"/>
              </a:rPr>
              <a:t>Usually no need for this </a:t>
            </a:r>
            <a:r>
              <a:rPr lang="en-US" altLang="zh-TW" sz="2000" dirty="0">
                <a:solidFill>
                  <a:srgbClr val="000000"/>
                </a:solidFill>
                <a:latin typeface="High Tower Text" pitchFamily="18" charset="0"/>
                <a:ea typeface="新細明體" pitchFamily="18" charset="-120"/>
              </a:rPr>
              <a:t>unless the paper is unusually complicated. Don’t waste space.</a:t>
            </a:r>
            <a:endParaRPr lang="zh-TW" altLang="zh-CN" sz="2000" b="1" dirty="0">
              <a:solidFill>
                <a:srgbClr val="000000"/>
              </a:solidFill>
              <a:latin typeface="Garamond" pitchFamily="18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944563"/>
          </a:xfrm>
        </p:spPr>
        <p:txBody>
          <a:bodyPr/>
          <a:lstStyle/>
          <a:p>
            <a:r>
              <a:rPr lang="en-US" altLang="zh-TW" sz="3600" u="sng" dirty="0">
                <a:solidFill>
                  <a:srgbClr val="FFC000"/>
                </a:solidFill>
              </a:rPr>
              <a:t>P</a:t>
            </a:r>
            <a:r>
              <a:rPr lang="zh-TW" altLang="zh-CN" sz="3600" u="sng" dirty="0">
                <a:solidFill>
                  <a:srgbClr val="FFC000"/>
                </a:solidFill>
              </a:rPr>
              <a:t>aper </a:t>
            </a:r>
            <a:r>
              <a:rPr lang="en-US" altLang="zh-TW" sz="3600" u="sng" dirty="0">
                <a:solidFill>
                  <a:srgbClr val="FFC000"/>
                </a:solidFill>
              </a:rPr>
              <a:t>organization checklist summary-2</a:t>
            </a:r>
            <a:r>
              <a:rPr lang="en-US" altLang="zh-TW" sz="3600" dirty="0">
                <a:solidFill>
                  <a:srgbClr val="FFC000"/>
                </a:solidFill>
              </a:rPr>
              <a:t> (after the Introduction section)</a:t>
            </a:r>
            <a:endParaRPr lang="en-US" altLang="zh-CN" sz="3600" dirty="0">
              <a:solidFill>
                <a:srgbClr val="FFC000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4864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8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TW" sz="2400" b="1" dirty="0">
                <a:highlight>
                  <a:srgbClr val="FFFF00"/>
                </a:highlight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After the Introduction section:</a:t>
            </a:r>
          </a:p>
          <a:p>
            <a:pPr>
              <a:lnSpc>
                <a:spcPct val="80000"/>
              </a:lnSpc>
              <a:spcAft>
                <a:spcPts val="8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TW" sz="2400" b="1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5) Literature review (Theory)</a:t>
            </a:r>
            <a:r>
              <a:rPr lang="zh-TW" altLang="en-US" sz="24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24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should tell a story / progression of the literature’s development. More detail on this later w/topic selection. </a:t>
            </a:r>
          </a:p>
          <a:p>
            <a:pPr>
              <a:lnSpc>
                <a:spcPct val="80000"/>
              </a:lnSpc>
              <a:spcAft>
                <a:spcPts val="80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TW" sz="2400" b="1" u="sng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Basically, a good literature review helps your paper:</a:t>
            </a:r>
            <a:endParaRPr lang="zh-TW" altLang="en-US" sz="2400" b="1" u="sng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>
              <a:lnSpc>
                <a:spcPct val="80000"/>
              </a:lnSpc>
              <a:spcAft>
                <a:spcPts val="800"/>
              </a:spcAft>
              <a:buFont typeface="Times New Roman" pitchFamily="18" charset="0"/>
              <a:buAutoNum type="alphaL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TW" sz="24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to convince reviewers and editors that you </a:t>
            </a:r>
            <a:r>
              <a:rPr lang="en-US" altLang="zh-TW" sz="2400" u="sng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know the literature</a:t>
            </a:r>
            <a:r>
              <a:rPr lang="en-US" altLang="zh-TW" sz="24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  <a:spcAft>
                <a:spcPts val="800"/>
              </a:spcAft>
              <a:buFont typeface="Times New Roman" pitchFamily="18" charset="0"/>
              <a:buAutoNum type="alphaL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TW" sz="24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to </a:t>
            </a:r>
            <a:r>
              <a:rPr lang="en-US" altLang="zh-TW" sz="2400" u="sng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situate / locate / position </a:t>
            </a:r>
            <a:r>
              <a:rPr lang="en-US" altLang="zh-TW" sz="24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(editors also sometimes say “motivate”) your paper properly.  </a:t>
            </a:r>
          </a:p>
          <a:p>
            <a:pPr>
              <a:lnSpc>
                <a:spcPct val="80000"/>
              </a:lnSpc>
              <a:spcAft>
                <a:spcPts val="800"/>
              </a:spcAft>
              <a:buFont typeface="Times New Roman" pitchFamily="18" charset="0"/>
              <a:buAutoNum type="alphaL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TW" sz="24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to </a:t>
            </a:r>
            <a:r>
              <a:rPr lang="en-US" altLang="zh-TW" sz="2400" u="sng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enter the research program </a:t>
            </a:r>
            <a:r>
              <a:rPr lang="en-US" altLang="zh-TW" sz="24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(research stream) in the ‘right place.’ </a:t>
            </a:r>
          </a:p>
          <a:p>
            <a:pPr marL="0" indent="0">
              <a:lnSpc>
                <a:spcPct val="80000"/>
              </a:lnSpc>
              <a:spcAft>
                <a:spcPts val="8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TW" sz="24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That is, if the field is well-developed, probably a case study or qualitative paper will not be easy to “sell” to editors / reviewers. </a:t>
            </a:r>
          </a:p>
          <a:p>
            <a:pPr marL="0" indent="0">
              <a:lnSpc>
                <a:spcPct val="80000"/>
              </a:lnSpc>
              <a:spcAft>
                <a:spcPts val="8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TW" sz="24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d) Sometimes, you might need a </a:t>
            </a:r>
            <a:r>
              <a:rPr lang="en-US" altLang="zh-TW" sz="2400" u="sng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section that explains something about the research site </a:t>
            </a:r>
            <a:r>
              <a:rPr lang="en-US" altLang="zh-TW" sz="24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(i.e. the auto industry in China and Europe). This usually will come after the general theory and past literature that covers the main (theory-research) topical area</a:t>
            </a:r>
          </a:p>
          <a:p>
            <a:pPr>
              <a:lnSpc>
                <a:spcPct val="80000"/>
              </a:lnSpc>
              <a:spcAft>
                <a:spcPts val="8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TW" sz="2400" b="1" dirty="0">
                <a:latin typeface="High Tower Text" pitchFamily="18" charset="0"/>
                <a:ea typeface="新細明體" pitchFamily="18" charset="-120"/>
              </a:rPr>
              <a:t>6)</a:t>
            </a:r>
            <a:r>
              <a:rPr lang="en-US" altLang="zh-TW" sz="2400" dirty="0">
                <a:latin typeface="High Tower Text" pitchFamily="18" charset="0"/>
                <a:ea typeface="新細明體" pitchFamily="18" charset="-120"/>
              </a:rPr>
              <a:t> </a:t>
            </a:r>
            <a:r>
              <a:rPr lang="zh-TW" altLang="zh-CN" sz="2400" dirty="0">
                <a:latin typeface="High Tower Text" pitchFamily="18" charset="0"/>
                <a:ea typeface="新細明體" pitchFamily="18" charset="-120"/>
              </a:rPr>
              <a:t>If you have </a:t>
            </a:r>
            <a:r>
              <a:rPr lang="zh-TW" altLang="zh-CN" sz="2400" b="1" dirty="0">
                <a:latin typeface="High Tower Text" pitchFamily="18" charset="0"/>
                <a:ea typeface="新細明體" pitchFamily="18" charset="-120"/>
              </a:rPr>
              <a:t>hypotheses</a:t>
            </a:r>
            <a:r>
              <a:rPr lang="zh-TW" altLang="zh-CN" sz="2400" dirty="0">
                <a:latin typeface="High Tower Text" pitchFamily="18" charset="0"/>
                <a:ea typeface="新細明體" pitchFamily="18" charset="-120"/>
              </a:rPr>
              <a:t>, you </a:t>
            </a:r>
            <a:r>
              <a:rPr lang="en-US" altLang="zh-TW" sz="2400" dirty="0">
                <a:latin typeface="High Tower Text" pitchFamily="18" charset="0"/>
                <a:ea typeface="新細明體" pitchFamily="18" charset="-120"/>
              </a:rPr>
              <a:t>usually need </a:t>
            </a:r>
            <a:r>
              <a:rPr lang="en-US" altLang="zh-TW" sz="2400" b="1" dirty="0">
                <a:latin typeface="High Tower Text" pitchFamily="18" charset="0"/>
                <a:ea typeface="新細明體" pitchFamily="18" charset="-120"/>
              </a:rPr>
              <a:t>1-2 paragraphs per hypothesis</a:t>
            </a:r>
            <a:r>
              <a:rPr lang="en-US" altLang="zh-TW" sz="2400" dirty="0">
                <a:latin typeface="High Tower Text" pitchFamily="18" charset="0"/>
                <a:ea typeface="新細明體" pitchFamily="18" charset="-120"/>
              </a:rPr>
              <a:t>. Don’t list hypotheses. Don’t put into a table only. </a:t>
            </a:r>
          </a:p>
          <a:p>
            <a:pPr>
              <a:lnSpc>
                <a:spcPct val="80000"/>
              </a:lnSpc>
              <a:spcAft>
                <a:spcPts val="800"/>
              </a:spcAft>
              <a:buFont typeface="Arial" charset="0"/>
              <a:buAutoNum type="arabicParenR" startAt="9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zh-TW" altLang="zh-CN" sz="2400" dirty="0">
              <a:latin typeface="High Tower Text" pitchFamily="18" charset="0"/>
              <a:ea typeface="新細明體" pitchFamily="18" charset="-120"/>
            </a:endParaRPr>
          </a:p>
          <a:p>
            <a:pPr>
              <a:lnSpc>
                <a:spcPct val="80000"/>
              </a:lnSpc>
              <a:spcAft>
                <a:spcPts val="800"/>
              </a:spcAft>
              <a:buFont typeface="Arial" charset="0"/>
              <a:buAutoNum type="arabicParenR" startAt="9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TW" sz="2400" dirty="0">
              <a:latin typeface="High Tower Text" pitchFamily="18" charset="0"/>
              <a:ea typeface="新細明體" pitchFamily="18" charset="-120"/>
            </a:endParaRPr>
          </a:p>
          <a:p>
            <a:pPr>
              <a:lnSpc>
                <a:spcPct val="80000"/>
              </a:lnSpc>
              <a:spcAft>
                <a:spcPts val="800"/>
              </a:spcAft>
              <a:buFont typeface="Arial" charset="0"/>
              <a:buAutoNum type="arabicParenR" startAt="9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TW" sz="2400" dirty="0">
              <a:latin typeface="High Tower Text" pitchFamily="18" charset="0"/>
              <a:ea typeface="新細明體" pitchFamily="18" charset="-120"/>
            </a:endParaRPr>
          </a:p>
          <a:p>
            <a:pPr>
              <a:lnSpc>
                <a:spcPct val="80000"/>
              </a:lnSpc>
              <a:spcAft>
                <a:spcPts val="800"/>
              </a:spcAft>
              <a:buFont typeface="Times New Roman" pitchFamily="18" charset="0"/>
              <a:buAutoNum type="arabicParenR" startAt="9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TW" sz="2400" dirty="0">
              <a:latin typeface="Times New Roman" pitchFamily="18" charset="0"/>
              <a:ea typeface="新細明體" pitchFamily="18" charset="-120"/>
            </a:endParaRPr>
          </a:p>
          <a:p>
            <a:pP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" cy="4648200"/>
          </a:xfrm>
        </p:spPr>
        <p:txBody>
          <a:bodyPr/>
          <a:lstStyle/>
          <a:p>
            <a:r>
              <a:rPr lang="en-GB" sz="1400" dirty="0">
                <a:solidFill>
                  <a:srgbClr val="C00000"/>
                </a:solidFill>
              </a:rPr>
              <a:t>Table 1 from Ahlstrom+ Wang, 2020) - Structuring the </a:t>
            </a:r>
            <a:r>
              <a:rPr lang="en-GB" sz="1400" b="1" u="sng" dirty="0">
                <a:solidFill>
                  <a:srgbClr val="C00000"/>
                </a:solidFill>
              </a:rPr>
              <a:t>introduction section </a:t>
            </a:r>
            <a:r>
              <a:rPr lang="en-GB" sz="1400" dirty="0">
                <a:solidFill>
                  <a:srgbClr val="C00000"/>
                </a:solidFill>
              </a:rPr>
              <a:t>of </a:t>
            </a:r>
            <a:r>
              <a:rPr lang="en-GB" sz="1400" dirty="0" err="1">
                <a:solidFill>
                  <a:srgbClr val="C00000"/>
                </a:solidFill>
              </a:rPr>
              <a:t>empiri-cal</a:t>
            </a:r>
            <a:r>
              <a:rPr lang="en-GB" sz="1400" dirty="0">
                <a:solidFill>
                  <a:srgbClr val="C00000"/>
                </a:solidFill>
              </a:rPr>
              <a:t> papers in </a:t>
            </a:r>
            <a:r>
              <a:rPr lang="en-GB" sz="1400" dirty="0" err="1">
                <a:solidFill>
                  <a:srgbClr val="C00000"/>
                </a:solidFill>
              </a:rPr>
              <a:t>Mgt+IB</a:t>
            </a:r>
            <a:br>
              <a:rPr lang="en-GB" sz="1400" dirty="0">
                <a:solidFill>
                  <a:srgbClr val="C00000"/>
                </a:solidFill>
              </a:rPr>
            </a:br>
            <a:br>
              <a:rPr lang="en-GB" sz="1400" dirty="0">
                <a:solidFill>
                  <a:srgbClr val="C00000"/>
                </a:solidFill>
              </a:rPr>
            </a:br>
            <a:r>
              <a:rPr lang="en-GB" sz="1400" dirty="0">
                <a:solidFill>
                  <a:srgbClr val="C00000"/>
                </a:solidFill>
              </a:rPr>
              <a:t>(also see</a:t>
            </a:r>
            <a:br>
              <a:rPr lang="en-GB" sz="1400" dirty="0">
                <a:solidFill>
                  <a:srgbClr val="C00000"/>
                </a:solidFill>
              </a:rPr>
            </a:br>
            <a:r>
              <a:rPr lang="en-GB" sz="1400" dirty="0">
                <a:solidFill>
                  <a:srgbClr val="C00000"/>
                </a:solidFill>
              </a:rPr>
              <a:t>Meyer et al., 2009: 61-62 – next slides)</a:t>
            </a:r>
            <a:br>
              <a:rPr lang="en-US" sz="1600" b="1" dirty="0"/>
            </a:br>
            <a:r>
              <a:rPr lang="en-US" sz="1600" dirty="0">
                <a:solidFill>
                  <a:schemeClr val="bg1"/>
                </a:solidFill>
              </a:rPr>
              <a:t>Question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980AFC-5103-48BA-974D-618126D3C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47" y="-41577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97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52615"/>
            <a:ext cx="7391400" cy="681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0"/>
            <a:ext cx="2057400" cy="6553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highlight>
                  <a:srgbClr val="FFFF00"/>
                </a:highlight>
              </a:rPr>
              <a:t>Title</a:t>
            </a:r>
            <a:r>
              <a:rPr lang="en-US" sz="2000" dirty="0"/>
              <a:t> is straight-forward.</a:t>
            </a:r>
          </a:p>
          <a:p>
            <a:pPr marL="0" indent="0">
              <a:buNone/>
            </a:pPr>
            <a:r>
              <a:rPr lang="en-US" sz="2000" dirty="0">
                <a:highlight>
                  <a:srgbClr val="FFFF00"/>
                </a:highlight>
              </a:rPr>
              <a:t>Research question </a:t>
            </a:r>
            <a:r>
              <a:rPr lang="en-US" sz="2000" dirty="0"/>
              <a:t>is first sentence</a:t>
            </a:r>
          </a:p>
          <a:p>
            <a:pPr marL="0" indent="0">
              <a:buNone/>
            </a:pPr>
            <a:r>
              <a:rPr lang="en-US" sz="2000" dirty="0"/>
              <a:t>Quickly, the </a:t>
            </a:r>
            <a:r>
              <a:rPr lang="en-US" sz="2000" dirty="0">
                <a:highlight>
                  <a:srgbClr val="FFFF00"/>
                </a:highlight>
              </a:rPr>
              <a:t>other </a:t>
            </a:r>
            <a:r>
              <a:rPr lang="en-US" sz="2000" dirty="0"/>
              <a:t>research is summarized (systematically, not just listed, but by general group of papers).</a:t>
            </a:r>
          </a:p>
          <a:p>
            <a:pPr marL="0" indent="0">
              <a:buNone/>
            </a:pPr>
            <a:r>
              <a:rPr lang="en-US" sz="2000" dirty="0">
                <a:highlight>
                  <a:srgbClr val="FFFF00"/>
                </a:highlight>
              </a:rPr>
              <a:t>The first 3 paragraphs show how there is other research, but it is not enough </a:t>
            </a:r>
            <a:r>
              <a:rPr lang="en-US" sz="2000" dirty="0"/>
              <a:t>(and why it is not enough)</a:t>
            </a:r>
          </a:p>
        </p:txBody>
      </p:sp>
    </p:spTree>
    <p:extLst>
      <p:ext uri="{BB962C8B-B14F-4D97-AF65-F5344CB8AC3E}">
        <p14:creationId xmlns:p14="http://schemas.microsoft.com/office/powerpoint/2010/main" val="3050040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7B483-A872-4CAB-B37B-19A3DE1F8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05000" cy="6781800"/>
          </a:xfrm>
        </p:spPr>
        <p:txBody>
          <a:bodyPr/>
          <a:lstStyle/>
          <a:p>
            <a:r>
              <a:rPr lang="en-US" sz="1200" dirty="0">
                <a:highlight>
                  <a:srgbClr val="FFFF00"/>
                </a:highlight>
              </a:rPr>
              <a:t>(End of) Paragraph 3 repeats the research question </a:t>
            </a:r>
            <a:r>
              <a:rPr lang="en-US" sz="1200" dirty="0"/>
              <a:t>in more detail (i.e. “Given these {hypothesized} institutional differences, how do foreign firms adapt entry strategies when entering emerging economies?) 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>
                <a:highlight>
                  <a:srgbClr val="FFFF00"/>
                </a:highlight>
              </a:rPr>
              <a:t>The research question is now (re)stated more like an hypothesis </a:t>
            </a:r>
            <a:r>
              <a:rPr lang="en-US" sz="1200" dirty="0"/>
              <a:t>{given this hypothesis question} and its conditions-detail is added {institutions, emerging economies}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>
                <a:highlight>
                  <a:srgbClr val="FFFF00"/>
                </a:highlight>
              </a:rPr>
              <a:t>Paragraph 4</a:t>
            </a:r>
            <a:r>
              <a:rPr lang="en-US" sz="1200" dirty="0"/>
              <a:t> – then states </a:t>
            </a:r>
            <a:r>
              <a:rPr lang="en-US" sz="1200" dirty="0">
                <a:highlight>
                  <a:srgbClr val="FFFF00"/>
                </a:highlight>
              </a:rPr>
              <a:t>the broad propositions </a:t>
            </a:r>
            <a:r>
              <a:rPr lang="en-US" sz="1200" dirty="0"/>
              <a:t>and the paper’s </a:t>
            </a:r>
            <a:r>
              <a:rPr lang="en-US" sz="1200" u="sng" dirty="0"/>
              <a:t>motivation</a:t>
            </a:r>
            <a:r>
              <a:rPr lang="en-US" sz="1200" dirty="0"/>
              <a:t>(past calls for research) and </a:t>
            </a:r>
            <a:r>
              <a:rPr lang="en-US" sz="1200" u="sng" dirty="0"/>
              <a:t>position</a:t>
            </a:r>
            <a:r>
              <a:rPr lang="en-US" sz="1200" dirty="0"/>
              <a:t> (‘we thus depart from much existing literature’).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>
                <a:highlight>
                  <a:srgbClr val="FFFF00"/>
                </a:highlight>
              </a:rPr>
              <a:t>Paragraph 5 </a:t>
            </a:r>
            <a:r>
              <a:rPr lang="en-US" sz="1200" dirty="0"/>
              <a:t>– </a:t>
            </a:r>
            <a:r>
              <a:rPr lang="en-US" sz="1200" dirty="0">
                <a:highlight>
                  <a:srgbClr val="FFFF00"/>
                </a:highlight>
              </a:rPr>
              <a:t>mini-methods</a:t>
            </a:r>
            <a:r>
              <a:rPr lang="en-US" sz="1200" dirty="0"/>
              <a:t> summary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>
                <a:highlight>
                  <a:srgbClr val="FFFF00"/>
                </a:highlight>
              </a:rPr>
              <a:t>Paragraph 6</a:t>
            </a:r>
            <a:r>
              <a:rPr lang="en-US" sz="1200" dirty="0"/>
              <a:t> – </a:t>
            </a:r>
            <a:r>
              <a:rPr lang="en-US" sz="1200" dirty="0">
                <a:highlight>
                  <a:srgbClr val="FFFF00"/>
                </a:highlight>
              </a:rPr>
              <a:t>contributions</a:t>
            </a:r>
            <a:r>
              <a:rPr lang="en-US" sz="1200" dirty="0"/>
              <a:t> (theory, empirical or case evidence, practice, research methods)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/>
              <a:t>Note: </a:t>
            </a:r>
            <a:r>
              <a:rPr lang="en-US" sz="1200" dirty="0">
                <a:highlight>
                  <a:srgbClr val="FFFF00"/>
                </a:highlight>
              </a:rPr>
              <a:t>No “list” </a:t>
            </a:r>
            <a:r>
              <a:rPr lang="en-US" sz="1200" dirty="0"/>
              <a:t>(first we do this, second we do that…”)</a:t>
            </a:r>
            <a:endParaRPr lang="en-HK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25AB9B-A777-4BE6-ACE4-14404EF29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87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6425" cy="1139825"/>
          </a:xfrm>
        </p:spPr>
        <p:txBody>
          <a:bodyPr>
            <a:normAutofit fontScale="90000"/>
          </a:bodyPr>
          <a:lstStyle/>
          <a:p>
            <a:r>
              <a:rPr lang="en-US" altLang="zh-TW" u="sng" dirty="0">
                <a:solidFill>
                  <a:srgbClr val="FFC000"/>
                </a:solidFill>
              </a:rPr>
              <a:t>P</a:t>
            </a:r>
            <a:r>
              <a:rPr lang="zh-TW" altLang="zh-CN" u="sng" dirty="0">
                <a:solidFill>
                  <a:srgbClr val="FFC000"/>
                </a:solidFill>
              </a:rPr>
              <a:t>aper </a:t>
            </a:r>
            <a:r>
              <a:rPr lang="en-US" altLang="zh-TW" u="sng" dirty="0">
                <a:solidFill>
                  <a:srgbClr val="FFC000"/>
                </a:solidFill>
              </a:rPr>
              <a:t>organization checklist summary-3 (the rest of the paper)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ts val="8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TW" sz="24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7)</a:t>
            </a:r>
            <a:r>
              <a:rPr lang="en-US" altLang="zh-TW" dirty="0">
                <a:latin typeface="High Tower Text" pitchFamily="18" charset="0"/>
                <a:ea typeface="新細明體" pitchFamily="18" charset="-120"/>
              </a:rPr>
              <a:t> </a:t>
            </a:r>
            <a:r>
              <a:rPr lang="zh-TW" altLang="zh-CN" sz="24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Try to start your Methods section no later than page 15 </a:t>
            </a:r>
            <a:r>
              <a:rPr lang="en-US" altLang="zh-TW" sz="24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in your manuscript </a:t>
            </a:r>
            <a:r>
              <a:rPr lang="zh-TW" altLang="zh-CN" sz="24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(for management papers</a:t>
            </a:r>
            <a:r>
              <a:rPr lang="en-US" altLang="zh-TW" sz="24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and related allied business disciplines</a:t>
            </a:r>
            <a:r>
              <a:rPr lang="zh-TW" altLang="zh-CN" sz="24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). Some papers may require a separate Research Design</a:t>
            </a:r>
            <a:r>
              <a:rPr lang="en-US" altLang="zh-TW" sz="24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zh-TW" altLang="zh-CN" sz="24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subsection. </a:t>
            </a:r>
            <a:endParaRPr lang="en-US" altLang="zh-TW" sz="24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>
              <a:lnSpc>
                <a:spcPct val="80000"/>
              </a:lnSpc>
              <a:spcAft>
                <a:spcPts val="8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TW" sz="24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8) </a:t>
            </a:r>
            <a:r>
              <a:rPr lang="zh-TW" altLang="zh-CN" sz="24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Restate your hypotheses in the Results section (not word for word, but remind readers of them, and then give your results – one by one) </a:t>
            </a:r>
            <a:endParaRPr lang="en-US" altLang="zh-TW" sz="24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>
              <a:lnSpc>
                <a:spcPct val="80000"/>
              </a:lnSpc>
              <a:spcAft>
                <a:spcPts val="8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TW" sz="24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9) Some papers have more than one methods section (i.e. psychology papers that have multiple experiments). But they still usually have an overall results summary later and contributions.</a:t>
            </a:r>
            <a:endParaRPr lang="zh-TW" altLang="zh-CN" sz="24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7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1139825"/>
          </a:xfrm>
        </p:spPr>
        <p:txBody>
          <a:bodyPr/>
          <a:lstStyle/>
          <a:p>
            <a:pPr eaLnBrk="1"/>
            <a:r>
              <a:rPr lang="en-US" altLang="zh-TW" sz="3200" u="sng" dirty="0">
                <a:solidFill>
                  <a:srgbClr val="FFC000"/>
                </a:solidFill>
              </a:rPr>
              <a:t>P</a:t>
            </a:r>
            <a:r>
              <a:rPr lang="zh-TW" altLang="zh-CN" sz="3200" u="sng" dirty="0">
                <a:solidFill>
                  <a:srgbClr val="FFC000"/>
                </a:solidFill>
              </a:rPr>
              <a:t>aper </a:t>
            </a:r>
            <a:r>
              <a:rPr lang="en-US" altLang="zh-TW" sz="3200" u="sng" dirty="0">
                <a:solidFill>
                  <a:srgbClr val="FFC000"/>
                </a:solidFill>
              </a:rPr>
              <a:t>organization checklist summary-4 </a:t>
            </a:r>
            <a:r>
              <a:rPr lang="en-US" altLang="zh-TW" sz="3200" dirty="0">
                <a:solidFill>
                  <a:srgbClr val="FFC000"/>
                </a:solidFill>
              </a:rPr>
              <a:t>(the rest of the paper, </a:t>
            </a:r>
            <a:r>
              <a:rPr lang="en-US" altLang="zh-TW" sz="3200" dirty="0" err="1">
                <a:solidFill>
                  <a:srgbClr val="FFC000"/>
                </a:solidFill>
              </a:rPr>
              <a:t>con’t</a:t>
            </a:r>
            <a:r>
              <a:rPr lang="en-US" altLang="zh-TW" sz="3200" dirty="0">
                <a:solidFill>
                  <a:srgbClr val="FFC000"/>
                </a:solidFill>
              </a:rPr>
              <a:t>)</a:t>
            </a:r>
            <a:endParaRPr lang="en-US" altLang="zh-CN" sz="3200" i="1" dirty="0">
              <a:solidFill>
                <a:srgbClr val="FFC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991600" cy="5638800"/>
          </a:xfrm>
        </p:spPr>
        <p:txBody>
          <a:bodyPr/>
          <a:lstStyle/>
          <a:p>
            <a:pPr marL="609600" indent="-609600" eaLnBrk="1">
              <a:lnSpc>
                <a:spcPct val="67000"/>
              </a:lnSpc>
              <a:buNone/>
            </a:pPr>
            <a:r>
              <a:rPr lang="zh-TW" altLang="zh-CN" sz="2000" dirty="0">
                <a:latin typeface="High Tower Text" pitchFamily="18" charset="0"/>
                <a:ea typeface="新細明體" pitchFamily="18" charset="-120"/>
              </a:rPr>
              <a:t>N</a:t>
            </a:r>
            <a:r>
              <a:rPr lang="en-US" altLang="zh-TW" sz="2000" dirty="0">
                <a:latin typeface="High Tower Text" pitchFamily="18" charset="0"/>
                <a:ea typeface="新細明體" pitchFamily="18" charset="-120"/>
              </a:rPr>
              <a:t>o new ideas and cites in Results (just </a:t>
            </a:r>
            <a:r>
              <a:rPr lang="en-US" altLang="zh-TW" sz="2000" i="1" dirty="0">
                <a:latin typeface="High Tower Text" pitchFamily="18" charset="0"/>
                <a:ea typeface="新細明體" pitchFamily="18" charset="-120"/>
              </a:rPr>
              <a:t>your </a:t>
            </a:r>
            <a:r>
              <a:rPr lang="en-US" altLang="zh-TW" sz="2000" dirty="0">
                <a:latin typeface="High Tower Text" pitchFamily="18" charset="0"/>
                <a:ea typeface="新細明體" pitchFamily="18" charset="-120"/>
              </a:rPr>
              <a:t>findings with very brief comment or clarification about them)</a:t>
            </a:r>
          </a:p>
          <a:p>
            <a:pPr marL="609600" indent="-609600" eaLnBrk="1">
              <a:lnSpc>
                <a:spcPct val="67000"/>
              </a:lnSpc>
              <a:buNone/>
            </a:pPr>
            <a:r>
              <a:rPr lang="en-US" altLang="zh-TW" sz="2000" b="1" dirty="0">
                <a:latin typeface="High Tower Text" pitchFamily="18" charset="0"/>
                <a:ea typeface="新細明體" pitchFamily="18" charset="-120"/>
              </a:rPr>
              <a:t>10)</a:t>
            </a:r>
            <a:r>
              <a:rPr lang="en-US" altLang="zh-TW" sz="2000" dirty="0">
                <a:latin typeface="High Tower Text" pitchFamily="18" charset="0"/>
                <a:ea typeface="新細明體" pitchFamily="18" charset="-120"/>
              </a:rPr>
              <a:t> </a:t>
            </a:r>
            <a:r>
              <a:rPr lang="zh-TW" altLang="zh-CN" sz="2000" dirty="0">
                <a:latin typeface="High Tower Text" pitchFamily="18" charset="0"/>
                <a:ea typeface="新細明體" pitchFamily="18" charset="-120"/>
              </a:rPr>
              <a:t>After the Results section, go right into the </a:t>
            </a:r>
            <a:r>
              <a:rPr lang="zh-TW" altLang="zh-CN" sz="2000" b="1" u="sng" dirty="0">
                <a:latin typeface="High Tower Text" pitchFamily="18" charset="0"/>
                <a:ea typeface="新細明體" pitchFamily="18" charset="-120"/>
              </a:rPr>
              <a:t>Discussion section</a:t>
            </a:r>
            <a:r>
              <a:rPr lang="zh-TW" altLang="zh-CN" sz="2000" u="sng" dirty="0">
                <a:latin typeface="High Tower Text" pitchFamily="18" charset="0"/>
                <a:ea typeface="新細明體" pitchFamily="18" charset="-120"/>
              </a:rPr>
              <a:t>.</a:t>
            </a:r>
            <a:r>
              <a:rPr lang="zh-TW" altLang="zh-CN" sz="2000" dirty="0">
                <a:latin typeface="High Tower Text" pitchFamily="18" charset="0"/>
                <a:ea typeface="新細明體" pitchFamily="18" charset="-120"/>
              </a:rPr>
              <a:t> </a:t>
            </a:r>
            <a:r>
              <a:rPr lang="en-US" altLang="zh-TW" sz="2000" dirty="0">
                <a:latin typeface="High Tower Text" pitchFamily="18" charset="0"/>
                <a:ea typeface="新細明體" pitchFamily="18" charset="-120"/>
              </a:rPr>
              <a:t>Try to start the </a:t>
            </a:r>
            <a:r>
              <a:rPr lang="en-US" altLang="zh-TW" sz="2000" b="1" dirty="0">
                <a:latin typeface="High Tower Text" pitchFamily="18" charset="0"/>
                <a:ea typeface="新細明體" pitchFamily="18" charset="-120"/>
              </a:rPr>
              <a:t>Discussion section with the Contributions subsection</a:t>
            </a:r>
            <a:r>
              <a:rPr lang="en-US" altLang="zh-TW" sz="2000" dirty="0">
                <a:latin typeface="High Tower Text" pitchFamily="18" charset="0"/>
                <a:ea typeface="新細明體" pitchFamily="18" charset="-120"/>
              </a:rPr>
              <a:t>.  Some papers using simulations or math modeling (</a:t>
            </a:r>
            <a:r>
              <a:rPr lang="en-US" altLang="zh-TW" sz="2000" dirty="0" err="1">
                <a:latin typeface="High Tower Text" pitchFamily="18" charset="0"/>
                <a:ea typeface="新細明體" pitchFamily="18" charset="-120"/>
              </a:rPr>
              <a:t>ie</a:t>
            </a:r>
            <a:r>
              <a:rPr lang="en-US" altLang="zh-TW" sz="2000" dirty="0">
                <a:latin typeface="High Tower Text" pitchFamily="18" charset="0"/>
                <a:ea typeface="新細明體" pitchFamily="18" charset="-120"/>
              </a:rPr>
              <a:t> on firm growth + randomness, for example – might just spend much of the paper discussing results-only brief contributions) </a:t>
            </a:r>
          </a:p>
          <a:p>
            <a:pPr marL="609600" indent="-609600" eaLnBrk="1">
              <a:lnSpc>
                <a:spcPct val="67000"/>
              </a:lnSpc>
              <a:buNone/>
            </a:pPr>
            <a:r>
              <a:rPr lang="en-US" altLang="zh-TW" sz="2000" dirty="0">
                <a:latin typeface="High Tower Text" pitchFamily="18" charset="0"/>
                <a:ea typeface="新細明體" pitchFamily="18" charset="-120"/>
              </a:rPr>
              <a:t> Thus, </a:t>
            </a:r>
            <a:r>
              <a:rPr lang="en-US" altLang="zh-TW" sz="2000" dirty="0" err="1">
                <a:latin typeface="High Tower Text" pitchFamily="18" charset="0"/>
                <a:ea typeface="新細明體" pitchFamily="18" charset="-120"/>
              </a:rPr>
              <a:t>i</a:t>
            </a:r>
            <a:r>
              <a:rPr lang="zh-TW" altLang="zh-CN" sz="2000" dirty="0">
                <a:latin typeface="High Tower Text" pitchFamily="18" charset="0"/>
                <a:ea typeface="新細明體" pitchFamily="18" charset="-120"/>
              </a:rPr>
              <a:t>f you need to explain more about your results, say it in the discussion section, in context of the Contributions</a:t>
            </a:r>
            <a:r>
              <a:rPr lang="zh-TW" altLang="en-US" sz="2000" dirty="0">
                <a:latin typeface="High Tower Text" pitchFamily="18" charset="0"/>
                <a:ea typeface="新細明體" pitchFamily="18" charset="-120"/>
              </a:rPr>
              <a:t> </a:t>
            </a:r>
            <a:r>
              <a:rPr lang="en-US" altLang="zh-TW" sz="2000" dirty="0">
                <a:latin typeface="High Tower Text" pitchFamily="18" charset="0"/>
                <a:ea typeface="新細明體" pitchFamily="18" charset="-120"/>
              </a:rPr>
              <a:t>(probably empirical contributions)</a:t>
            </a:r>
          </a:p>
          <a:p>
            <a:pPr marL="609600" indent="-609600" eaLnBrk="1">
              <a:lnSpc>
                <a:spcPct val="67000"/>
              </a:lnSpc>
              <a:buNone/>
            </a:pPr>
            <a:r>
              <a:rPr lang="en-US" altLang="zh-TW" sz="2000" b="1" dirty="0">
                <a:latin typeface="High Tower Text" pitchFamily="18" charset="0"/>
                <a:ea typeface="新細明體" pitchFamily="18" charset="-120"/>
              </a:rPr>
              <a:t>  </a:t>
            </a:r>
            <a:r>
              <a:rPr lang="zh-TW" altLang="zh-CN" sz="2000" b="1" dirty="0">
                <a:latin typeface="High Tower Text" pitchFamily="18" charset="0"/>
                <a:ea typeface="新細明體" pitchFamily="18" charset="-120"/>
              </a:rPr>
              <a:t>Limitations and future research </a:t>
            </a:r>
            <a:r>
              <a:rPr lang="en-US" altLang="zh-TW" sz="2000" dirty="0">
                <a:latin typeface="High Tower Text" pitchFamily="18" charset="0"/>
                <a:ea typeface="新細明體" pitchFamily="18" charset="-120"/>
              </a:rPr>
              <a:t>in </a:t>
            </a:r>
            <a:r>
              <a:rPr lang="zh-TW" altLang="zh-CN" sz="2000" dirty="0">
                <a:latin typeface="High Tower Text" pitchFamily="18" charset="0"/>
                <a:ea typeface="新細明體" pitchFamily="18" charset="-120"/>
              </a:rPr>
              <a:t>the discussion section</a:t>
            </a:r>
            <a:r>
              <a:rPr lang="zh-TW" altLang="en-US" sz="2000" dirty="0">
                <a:latin typeface="High Tower Text" pitchFamily="18" charset="0"/>
                <a:ea typeface="新細明體" pitchFamily="18" charset="-120"/>
              </a:rPr>
              <a:t> </a:t>
            </a:r>
            <a:r>
              <a:rPr lang="en-US" altLang="zh-TW" sz="2000" dirty="0">
                <a:latin typeface="High Tower Text" pitchFamily="18" charset="0"/>
                <a:ea typeface="新細明體" pitchFamily="18" charset="-120"/>
              </a:rPr>
              <a:t>(not at the end of ppr). </a:t>
            </a:r>
          </a:p>
          <a:p>
            <a:pPr marL="609600" indent="-609600" eaLnBrk="1">
              <a:lnSpc>
                <a:spcPct val="67000"/>
              </a:lnSpc>
              <a:buNone/>
            </a:pPr>
            <a:r>
              <a:rPr lang="en-US" altLang="zh-TW" sz="2000" b="1" dirty="0">
                <a:latin typeface="High Tower Text" pitchFamily="18" charset="0"/>
                <a:ea typeface="新細明體" pitchFamily="18" charset="-120"/>
              </a:rPr>
              <a:t>11)</a:t>
            </a:r>
            <a:r>
              <a:rPr lang="en-US" altLang="zh-TW" sz="2000" dirty="0">
                <a:latin typeface="High Tower Text" pitchFamily="18" charset="0"/>
                <a:ea typeface="新細明體" pitchFamily="18" charset="-120"/>
              </a:rPr>
              <a:t> </a:t>
            </a:r>
            <a:r>
              <a:rPr lang="zh-TW" altLang="zh-CN" sz="2000" dirty="0">
                <a:latin typeface="High Tower Text" pitchFamily="18" charset="0"/>
                <a:ea typeface="新細明體" pitchFamily="18" charset="-120"/>
              </a:rPr>
              <a:t>Have a 1-2 paragraph </a:t>
            </a:r>
            <a:r>
              <a:rPr lang="zh-TW" altLang="zh-CN" sz="2000" b="1" dirty="0">
                <a:latin typeface="High Tower Text" pitchFamily="18" charset="0"/>
                <a:ea typeface="新細明體" pitchFamily="18" charset="-120"/>
              </a:rPr>
              <a:t>Conclusion</a:t>
            </a:r>
            <a:r>
              <a:rPr lang="zh-TW" altLang="zh-CN" sz="2000" dirty="0">
                <a:latin typeface="High Tower Text" pitchFamily="18" charset="0"/>
                <a:ea typeface="新細明體" pitchFamily="18" charset="-120"/>
              </a:rPr>
              <a:t> (Do</a:t>
            </a:r>
            <a:r>
              <a:rPr lang="en-US" altLang="zh-TW" sz="2000" dirty="0">
                <a:latin typeface="High Tower Text" pitchFamily="18" charset="0"/>
                <a:ea typeface="新細明體" pitchFamily="18" charset="-120"/>
              </a:rPr>
              <a:t> not</a:t>
            </a:r>
            <a:r>
              <a:rPr lang="zh-TW" altLang="zh-CN" sz="2000" dirty="0">
                <a:latin typeface="High Tower Text" pitchFamily="18" charset="0"/>
                <a:ea typeface="新細明體" pitchFamily="18" charset="-120"/>
              </a:rPr>
              <a:t> end </a:t>
            </a:r>
            <a:r>
              <a:rPr lang="en-US" altLang="zh-TW" sz="2000" dirty="0">
                <a:latin typeface="High Tower Text" pitchFamily="18" charset="0"/>
                <a:ea typeface="新細明體" pitchFamily="18" charset="-120"/>
              </a:rPr>
              <a:t>the paper </a:t>
            </a:r>
            <a:r>
              <a:rPr lang="zh-TW" altLang="zh-CN" sz="2000" dirty="0">
                <a:latin typeface="High Tower Text" pitchFamily="18" charset="0"/>
                <a:ea typeface="新細明體" pitchFamily="18" charset="-120"/>
              </a:rPr>
              <a:t>with Limitations)</a:t>
            </a:r>
            <a:r>
              <a:rPr lang="en-US" altLang="zh-TW" sz="2000" dirty="0">
                <a:latin typeface="High Tower Text" pitchFamily="18" charset="0"/>
                <a:ea typeface="新細明體" pitchFamily="18" charset="-120"/>
              </a:rPr>
              <a:t>. Summarize for those readers that did not want to read the whole paper. No need to restate each finding, but give a summary of what you found (e.g. the relationship between confidence and leadership was not a positive linear relationship but an inverted U…) </a:t>
            </a:r>
            <a:r>
              <a:rPr lang="zh-TW" altLang="zh-CN" sz="2000" dirty="0">
                <a:latin typeface="High Tower Text" pitchFamily="18" charset="0"/>
                <a:ea typeface="新細明體" pitchFamily="18" charset="-120"/>
              </a:rPr>
              <a:t>The shorter your paper, the better!</a:t>
            </a:r>
            <a:endParaRPr lang="en-US" altLang="zh-TW" sz="2000" dirty="0">
              <a:latin typeface="High Tower Text" pitchFamily="18" charset="0"/>
              <a:ea typeface="新細明體" pitchFamily="18" charset="-120"/>
            </a:endParaRPr>
          </a:p>
          <a:p>
            <a:pPr marL="609600" indent="-609600" eaLnBrk="1">
              <a:lnSpc>
                <a:spcPct val="67000"/>
              </a:lnSpc>
              <a:buNone/>
            </a:pPr>
            <a:r>
              <a:rPr lang="en-US" altLang="zh-TW" sz="2000" b="1" dirty="0">
                <a:latin typeface="High Tower Text" pitchFamily="18" charset="0"/>
                <a:ea typeface="新細明體" pitchFamily="18" charset="-120"/>
              </a:rPr>
              <a:t>12) Format </a:t>
            </a:r>
            <a:r>
              <a:rPr lang="en-US" altLang="zh-TW" sz="2000" dirty="0">
                <a:latin typeface="High Tower Text" pitchFamily="18" charset="0"/>
                <a:ea typeface="新細明體" pitchFamily="18" charset="-120"/>
              </a:rPr>
              <a:t>carefully and avoid sloppy mistakes</a:t>
            </a:r>
            <a:endParaRPr lang="zh-TW" altLang="zh-CN" sz="2000" dirty="0">
              <a:latin typeface="High Tower Text" pitchFamily="18" charset="0"/>
              <a:ea typeface="新細明體" pitchFamily="18" charset="-120"/>
            </a:endParaRPr>
          </a:p>
          <a:p>
            <a:pPr marL="609600" indent="-609600" eaLnBrk="1">
              <a:lnSpc>
                <a:spcPct val="67000"/>
              </a:lnSpc>
              <a:buFont typeface="Times New Roman" pitchFamily="18" charset="0"/>
              <a:buNone/>
            </a:pPr>
            <a:r>
              <a:rPr lang="en-US" altLang="zh-TW" sz="2000" dirty="0">
                <a:latin typeface="High Tower Text" pitchFamily="18" charset="0"/>
                <a:ea typeface="新細明體" pitchFamily="18" charset="-120"/>
              </a:rPr>
              <a:t>(see </a:t>
            </a:r>
            <a:r>
              <a:rPr lang="zh-TW" altLang="zh-CN" sz="2000" dirty="0">
                <a:latin typeface="High Tower Text" pitchFamily="18" charset="0"/>
                <a:ea typeface="新細明體" pitchFamily="18" charset="-120"/>
              </a:rPr>
              <a:t>Peng</a:t>
            </a:r>
            <a:r>
              <a:rPr lang="en-US" altLang="zh-TW" sz="2000" dirty="0">
                <a:latin typeface="High Tower Text" pitchFamily="18" charset="0"/>
                <a:ea typeface="新細明體" pitchFamily="18" charset="-120"/>
              </a:rPr>
              <a:t>, 2012. Improving Made-in-China Management Research. Frontiers of Business Research China</a:t>
            </a:r>
            <a:r>
              <a:rPr lang="zh-TW" altLang="zh-CN" sz="2000" dirty="0">
                <a:latin typeface="High Tower Text" pitchFamily="18" charset="0"/>
                <a:ea typeface="新細明體" pitchFamily="18" charset="-120"/>
              </a:rPr>
              <a:t>; </a:t>
            </a:r>
            <a:r>
              <a:rPr lang="en-US" altLang="zh-TW" sz="2000" dirty="0">
                <a:latin typeface="High Tower Text" pitchFamily="18" charset="0"/>
                <a:ea typeface="新細明體" pitchFamily="18" charset="-120"/>
              </a:rPr>
              <a:t>Ahlstrom, 2010 APJM, issue 2; Ahlstrom, 2011 issues 3 and 4); Ahlstrom, Bruton &amp; Zhao, 2013 in NBRI</a:t>
            </a:r>
            <a:r>
              <a:rPr lang="zh-TW" altLang="zh-CN" sz="2000" dirty="0">
                <a:latin typeface="High Tower Text" pitchFamily="18" charset="0"/>
                <a:ea typeface="新細明體" pitchFamily="18" charset="-120"/>
              </a:rPr>
              <a:t>	</a:t>
            </a:r>
            <a:r>
              <a:rPr lang="zh-TW" altLang="zh-CN" sz="2000" dirty="0">
                <a:solidFill>
                  <a:srgbClr val="3333CC"/>
                </a:solidFill>
                <a:ea typeface="新細明體" pitchFamily="18" charset="-120"/>
              </a:rPr>
              <a:t>	</a:t>
            </a:r>
            <a:endParaRPr lang="en-US" altLang="zh-TW" sz="2000" dirty="0">
              <a:solidFill>
                <a:srgbClr val="3333CC"/>
              </a:solidFill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838200"/>
          </a:xfrm>
        </p:spPr>
        <p:txBody>
          <a:bodyPr/>
          <a:lstStyle/>
          <a:p>
            <a:pPr algn="ctr" eaLnBrk="1" hangingPunct="1"/>
            <a:r>
              <a:rPr lang="en-US" altLang="zh-CN" sz="3600" dirty="0">
                <a:solidFill>
                  <a:schemeClr val="bg1"/>
                </a:solidFill>
              </a:rPr>
              <a:t>Bibliography</a:t>
            </a:r>
            <a:endParaRPr lang="en-AU" altLang="zh-CN" sz="3600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268413"/>
            <a:ext cx="8928100" cy="5572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sz="1400" b="1" dirty="0"/>
              <a:t>Ahlstrom, D. (2015). From the Editors: Publishing in the Journal of World Business. </a:t>
            </a:r>
            <a:r>
              <a:rPr lang="en-US" sz="1400" b="1" i="1" dirty="0"/>
              <a:t>Journal of World Business</a:t>
            </a:r>
            <a:r>
              <a:rPr lang="en-US" sz="1400" b="1" dirty="0"/>
              <a:t>, 50(2), 251-255.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b="1" dirty="0"/>
              <a:t>Ahlstrom, D. (2017). How to publish in academic journals: Writing a strong and organized introduction section. Journal of Eastern European and Central Asian Research, 4(2), 1-9.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b="1" dirty="0"/>
              <a:t>Ahlstrom, D., Bruton, G. D., &amp; Zhao, L. (2013). Turning good research into good publications. </a:t>
            </a:r>
            <a:r>
              <a:rPr lang="en-US" sz="1400" b="1" i="1" dirty="0"/>
              <a:t>Nankai Business Review International</a:t>
            </a:r>
            <a:r>
              <a:rPr lang="en-US" sz="1400" b="1" dirty="0"/>
              <a:t>, </a:t>
            </a:r>
            <a:r>
              <a:rPr lang="en-US" sz="1400" b="1" i="1" dirty="0"/>
              <a:t>4</a:t>
            </a:r>
            <a:r>
              <a:rPr lang="en-US" sz="1400" b="1" dirty="0"/>
              <a:t>(2), 92-106.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b="1" dirty="0"/>
              <a:t>Ahlstrom, D., &amp; Wang, L. C. (2020). Getting a good start on your research: Writing up the paper’s introduction. International Journal of Higher Education Management, 6(2).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zh-TW" sz="1400" dirty="0">
                <a:solidFill>
                  <a:schemeClr val="tx1"/>
                </a:solidFill>
                <a:ea typeface="新細明體" pitchFamily="18" charset="-120"/>
              </a:rPr>
              <a:t>Ahlstrom, David</a:t>
            </a:r>
            <a:r>
              <a:rPr lang="zh-TW" altLang="zh-CN" sz="1400" dirty="0">
                <a:solidFill>
                  <a:schemeClr val="tx1"/>
                </a:solidFill>
                <a:ea typeface="新細明體" pitchFamily="18" charset="-120"/>
              </a:rPr>
              <a:t>. 2010</a:t>
            </a:r>
            <a:r>
              <a:rPr lang="en-US" altLang="zh-TW" sz="1400" dirty="0">
                <a:solidFill>
                  <a:schemeClr val="tx1"/>
                </a:solidFill>
                <a:ea typeface="新細明體" pitchFamily="18" charset="-120"/>
              </a:rPr>
              <a:t>, 2011, </a:t>
            </a:r>
            <a:r>
              <a:rPr lang="zh-TW" altLang="zh-CN" sz="1400" dirty="0">
                <a:solidFill>
                  <a:schemeClr val="tx1"/>
                </a:solidFill>
                <a:ea typeface="新細明體" pitchFamily="18" charset="-120"/>
              </a:rPr>
              <a:t>APJM</a:t>
            </a:r>
            <a:r>
              <a:rPr lang="en-US" altLang="zh-TW" sz="1400" dirty="0">
                <a:solidFill>
                  <a:schemeClr val="tx1"/>
                </a:solidFill>
                <a:ea typeface="新細明體" pitchFamily="18" charset="-120"/>
              </a:rPr>
              <a:t>. Especially see </a:t>
            </a:r>
            <a:r>
              <a:rPr lang="zh-TW" altLang="zh-CN" sz="1400" dirty="0">
                <a:solidFill>
                  <a:schemeClr val="tx1"/>
                </a:solidFill>
                <a:ea typeface="新細明體" pitchFamily="18" charset="-120"/>
              </a:rPr>
              <a:t>issues 1, 2 and 4</a:t>
            </a:r>
            <a:r>
              <a:rPr lang="en-US" altLang="zh-TW" sz="1400" dirty="0">
                <a:solidFill>
                  <a:schemeClr val="tx1"/>
                </a:solidFill>
                <a:ea typeface="新細明體" pitchFamily="18" charset="-120"/>
              </a:rPr>
              <a:t> in 2010 and issues 3 and 4 in 2011. </a:t>
            </a:r>
          </a:p>
          <a:p>
            <a:pPr eaLnBrk="1" hangingPunct="1">
              <a:lnSpc>
                <a:spcPct val="80000"/>
              </a:lnSpc>
              <a:buFont typeface="Times New Roman" pitchFamily="18" charset="0"/>
              <a:buNone/>
            </a:pPr>
            <a:r>
              <a:rPr lang="en-AU" altLang="zh-CN" sz="1400" dirty="0" err="1"/>
              <a:t>Ashkanasy</a:t>
            </a:r>
            <a:r>
              <a:rPr lang="en-AU" altLang="zh-CN" sz="1400" dirty="0"/>
              <a:t>, N. M. (2008a). The new JOB mission. </a:t>
            </a:r>
            <a:r>
              <a:rPr lang="en-AU" altLang="zh-CN" sz="1400" i="1" dirty="0"/>
              <a:t>Journal of Organizational </a:t>
            </a:r>
            <a:r>
              <a:rPr lang="en-AU" altLang="zh-CN" sz="1400" i="1" dirty="0" err="1"/>
              <a:t>Behavior</a:t>
            </a:r>
            <a:r>
              <a:rPr lang="en-AU" altLang="zh-CN" sz="1400" dirty="0"/>
              <a:t>, </a:t>
            </a:r>
            <a:r>
              <a:rPr lang="en-AU" altLang="zh-CN" sz="1400" b="1" dirty="0"/>
              <a:t>29</a:t>
            </a:r>
            <a:r>
              <a:rPr lang="en-AU" altLang="zh-CN" sz="1400" dirty="0"/>
              <a:t>, 1-2.</a:t>
            </a:r>
          </a:p>
          <a:p>
            <a:pPr eaLnBrk="1" hangingPunct="1">
              <a:lnSpc>
                <a:spcPct val="80000"/>
              </a:lnSpc>
              <a:buFont typeface="Times New Roman" pitchFamily="18" charset="0"/>
              <a:buNone/>
            </a:pPr>
            <a:r>
              <a:rPr lang="en-AU" altLang="zh-CN" sz="1400" b="1" dirty="0" err="1"/>
              <a:t>Ashkanasy</a:t>
            </a:r>
            <a:r>
              <a:rPr lang="en-AU" altLang="zh-CN" sz="1400" b="1" dirty="0"/>
              <a:t>, N. M. (2008b). Submitting your manuscript. </a:t>
            </a:r>
            <a:r>
              <a:rPr lang="en-AU" altLang="zh-CN" sz="1400" b="1" i="1" dirty="0"/>
              <a:t>Journal of Organizational </a:t>
            </a:r>
            <a:r>
              <a:rPr lang="en-AU" altLang="zh-CN" sz="1400" b="1" i="1" dirty="0" err="1"/>
              <a:t>Behavior</a:t>
            </a:r>
            <a:r>
              <a:rPr lang="en-AU" altLang="zh-CN" sz="1400" b="1" dirty="0"/>
              <a:t>, 29, 263-264.</a:t>
            </a:r>
          </a:p>
          <a:p>
            <a:pPr eaLnBrk="1" hangingPunct="1">
              <a:lnSpc>
                <a:spcPct val="80000"/>
              </a:lnSpc>
              <a:buFont typeface="Times New Roman" pitchFamily="18" charset="0"/>
              <a:buNone/>
            </a:pPr>
            <a:r>
              <a:rPr lang="en-AU" altLang="zh-CN" sz="1400" dirty="0" err="1"/>
              <a:t>Ashkanasy</a:t>
            </a:r>
            <a:r>
              <a:rPr lang="en-AU" altLang="zh-CN" sz="1400" dirty="0"/>
              <a:t>, N. M. (2007). Playing the citations game. </a:t>
            </a:r>
            <a:r>
              <a:rPr lang="en-AU" altLang="zh-CN" sz="1400" i="1" dirty="0"/>
              <a:t>Journal of Organizational </a:t>
            </a:r>
            <a:r>
              <a:rPr lang="en-AU" altLang="zh-CN" sz="1400" i="1" dirty="0" err="1"/>
              <a:t>Behavior</a:t>
            </a:r>
            <a:r>
              <a:rPr lang="en-AU" altLang="zh-CN" sz="1400" dirty="0"/>
              <a:t>, </a:t>
            </a:r>
            <a:r>
              <a:rPr lang="en-AU" altLang="zh-CN" sz="1400" b="1" dirty="0"/>
              <a:t>28</a:t>
            </a:r>
            <a:r>
              <a:rPr lang="en-AU" altLang="zh-CN" sz="1400" dirty="0"/>
              <a:t>, 643-645.</a:t>
            </a:r>
          </a:p>
          <a:p>
            <a:pPr eaLnBrk="1" hangingPunct="1">
              <a:lnSpc>
                <a:spcPct val="80000"/>
              </a:lnSpc>
              <a:buFont typeface="Times New Roman" pitchFamily="18" charset="0"/>
              <a:buNone/>
            </a:pPr>
            <a:r>
              <a:rPr lang="en-AU" altLang="zh-CN" sz="1400" dirty="0" err="1"/>
              <a:t>Bedeian</a:t>
            </a:r>
            <a:r>
              <a:rPr lang="en-AU" altLang="zh-CN" sz="1400" dirty="0"/>
              <a:t>, A. G. (2003). The manuscript review process: The proper roles of authors, referees, and editors. </a:t>
            </a:r>
            <a:r>
              <a:rPr lang="en-AU" altLang="zh-CN" sz="1400" i="1" dirty="0"/>
              <a:t>Journal of Management Inquiry</a:t>
            </a:r>
            <a:r>
              <a:rPr lang="en-AU" altLang="zh-CN" sz="1400" dirty="0"/>
              <a:t>, 12, 331-338.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zh-CN" sz="1400" b="1" dirty="0"/>
              <a:t>Christensen, C. M. &amp; Carlile, P. R. 2009. Course research: Using the case method to build and teach management theory. Academy of Management Learning &amp; Education, 8(2), 240–251.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b="1" dirty="0"/>
              <a:t>Grant, Adam M., &amp; Pollock, T. G. (2011). Publishing in AMJ – Part 3: Setting the hook. </a:t>
            </a:r>
            <a:r>
              <a:rPr lang="en-US" sz="1400" b="1" i="1" dirty="0"/>
              <a:t>Academy of Management Journal</a:t>
            </a:r>
            <a:r>
              <a:rPr lang="en-US" sz="1400" b="1" dirty="0"/>
              <a:t>, 54(5): 873–879.</a:t>
            </a:r>
          </a:p>
          <a:p>
            <a:pPr eaLnBrk="1" hangingPunct="1">
              <a:lnSpc>
                <a:spcPct val="80000"/>
              </a:lnSpc>
              <a:buFont typeface="Times New Roman" pitchFamily="18" charset="0"/>
              <a:buNone/>
            </a:pPr>
            <a:r>
              <a:rPr lang="en-AU" altLang="zh-CN" sz="1400" dirty="0" err="1"/>
              <a:t>Ilgen</a:t>
            </a:r>
            <a:r>
              <a:rPr lang="en-AU" altLang="zh-CN" sz="1400" dirty="0"/>
              <a:t>, D. R. (2007). Citations to management articles: Cautions for the science about advice for the scientist. </a:t>
            </a:r>
            <a:r>
              <a:rPr lang="en-AU" altLang="zh-CN" sz="1400" i="1" dirty="0"/>
              <a:t>Academy of Management Journal</a:t>
            </a:r>
            <a:r>
              <a:rPr lang="en-AU" altLang="zh-CN" sz="1400" dirty="0"/>
              <a:t>, </a:t>
            </a:r>
            <a:r>
              <a:rPr lang="en-AU" altLang="zh-CN" sz="1400" b="1" dirty="0"/>
              <a:t>50</a:t>
            </a:r>
            <a:r>
              <a:rPr lang="en-AU" altLang="zh-CN" sz="1400" dirty="0"/>
              <a:t>, 507-509.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63246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defTabSz="914400" eaLnBrk="1" hangingPunct="1"/>
            <a:fld id="{CB9FCD69-4A48-4104-8154-A168A221D4F8}" type="slidenum">
              <a:rPr lang="en-US" altLang="zh-CN">
                <a:solidFill>
                  <a:srgbClr val="808080"/>
                </a:solidFill>
              </a:rPr>
              <a:pPr defTabSz="914400" eaLnBrk="1" hangingPunct="1"/>
              <a:t>19</a:t>
            </a:fld>
            <a:endParaRPr lang="en-US" altLang="zh-CN">
              <a:solidFill>
                <a:srgbClr val="80808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35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0"/>
            <a:ext cx="43562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9401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9579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zh-CN" sz="3200" dirty="0">
                <a:solidFill>
                  <a:schemeClr val="bg1"/>
                </a:solidFill>
              </a:rPr>
              <a:t>Bibliography</a:t>
            </a:r>
            <a:endParaRPr lang="zh-TW" altLang="zh-CN" sz="3200" dirty="0">
              <a:solidFill>
                <a:srgbClr val="FFFFFF"/>
              </a:solidFill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70372" y="1395353"/>
            <a:ext cx="8763000" cy="528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42900" defTabSz="457200" eaLnBrk="0" hangingPunct="0"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lnSpc>
                <a:spcPct val="87000"/>
              </a:lnSpc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en-US" altLang="zh-CN" sz="1400" b="1" kern="0" dirty="0">
                <a:solidFill>
                  <a:srgbClr val="000000"/>
                </a:solidFill>
                <a:latin typeface="+mj-lt"/>
                <a:ea typeface="MS PGothic"/>
                <a:cs typeface="Times New Roman" pitchFamily="18" charset="0"/>
              </a:rPr>
              <a:t>Judge, T. A., Cable, D. M., Colbert, A. E., &amp; </a:t>
            </a:r>
            <a:r>
              <a:rPr lang="en-US" altLang="zh-CN" sz="1400" b="1" kern="0" dirty="0" err="1">
                <a:solidFill>
                  <a:srgbClr val="000000"/>
                </a:solidFill>
                <a:latin typeface="+mj-lt"/>
                <a:ea typeface="MS PGothic"/>
                <a:cs typeface="Times New Roman" pitchFamily="18" charset="0"/>
              </a:rPr>
              <a:t>Rynes</a:t>
            </a:r>
            <a:r>
              <a:rPr lang="en-US" altLang="zh-CN" sz="1400" b="1" kern="0" dirty="0">
                <a:solidFill>
                  <a:srgbClr val="000000"/>
                </a:solidFill>
                <a:latin typeface="+mj-lt"/>
                <a:ea typeface="MS PGothic"/>
                <a:cs typeface="Times New Roman" pitchFamily="18" charset="0"/>
              </a:rPr>
              <a:t>, S. L. (2007). What causes a management article to be cited: Article, author, or journal? Academy of Management Journal, 50, 491-506.</a:t>
            </a:r>
          </a:p>
          <a:p>
            <a:pPr>
              <a:lnSpc>
                <a:spcPct val="87000"/>
              </a:lnSpc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en-US" altLang="zh-CN" sz="1400" b="1" kern="0" dirty="0">
                <a:solidFill>
                  <a:srgbClr val="C00000"/>
                </a:solidFill>
                <a:latin typeface="+mj-lt"/>
                <a:ea typeface="MS PGothic"/>
                <a:cs typeface="Times New Roman" pitchFamily="18" charset="0"/>
              </a:rPr>
              <a:t>Latham, G. P. &amp; Locke, E. A. 2009. Science and Ethics: What Should Count as Evidence Against the Use of Goal Setting? </a:t>
            </a:r>
            <a:r>
              <a:rPr lang="en-US" altLang="zh-CN" sz="1400" b="1" i="1" kern="0" dirty="0">
                <a:solidFill>
                  <a:srgbClr val="C00000"/>
                </a:solidFill>
                <a:latin typeface="+mj-lt"/>
                <a:ea typeface="MS PGothic"/>
                <a:cs typeface="Times New Roman" pitchFamily="18" charset="0"/>
              </a:rPr>
              <a:t>Academy of Management Perspectives</a:t>
            </a:r>
            <a:r>
              <a:rPr lang="en-US" altLang="zh-CN" sz="1400" b="1" kern="0" dirty="0">
                <a:solidFill>
                  <a:srgbClr val="C00000"/>
                </a:solidFill>
                <a:latin typeface="+mj-lt"/>
                <a:ea typeface="MS PGothic"/>
                <a:cs typeface="Times New Roman" pitchFamily="18" charset="0"/>
              </a:rPr>
              <a:t>. August, pp. 88-91.</a:t>
            </a:r>
            <a:endParaRPr lang="zh-CN" altLang="en-US" sz="1400" b="1" kern="0" dirty="0">
              <a:solidFill>
                <a:srgbClr val="C00000"/>
              </a:solidFill>
              <a:latin typeface="+mj-lt"/>
              <a:ea typeface="MS PGothic"/>
              <a:cs typeface="Times New Roman" pitchFamily="18" charset="0"/>
            </a:endParaRPr>
          </a:p>
          <a:p>
            <a:pPr lvl="0">
              <a:lnSpc>
                <a:spcPct val="87000"/>
              </a:lnSpc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en-US" altLang="zh-CN" sz="1400" b="1" kern="0" dirty="0">
                <a:solidFill>
                  <a:srgbClr val="C00000"/>
                </a:solidFill>
                <a:latin typeface="+mj-lt"/>
                <a:ea typeface="MS PGothic"/>
                <a:cs typeface="Times New Roman" pitchFamily="18" charset="0"/>
              </a:rPr>
              <a:t>Locke, E. A. &amp; Latham, G. P. 2009. Has Goal Setting Gone Wild, or Have Its Attackers Abandoned Good Scholarship? </a:t>
            </a:r>
            <a:r>
              <a:rPr lang="en-US" altLang="zh-CN" sz="1400" b="1" i="1" kern="0" dirty="0">
                <a:solidFill>
                  <a:srgbClr val="C00000"/>
                </a:solidFill>
                <a:latin typeface="+mj-lt"/>
                <a:ea typeface="MS PGothic"/>
                <a:cs typeface="Times New Roman" pitchFamily="18" charset="0"/>
              </a:rPr>
              <a:t>Academy of Management Perspectives</a:t>
            </a:r>
            <a:r>
              <a:rPr lang="en-US" altLang="zh-CN" sz="1400" b="1" kern="0" dirty="0">
                <a:solidFill>
                  <a:srgbClr val="C00000"/>
                </a:solidFill>
                <a:latin typeface="+mj-lt"/>
                <a:ea typeface="MS PGothic"/>
                <a:cs typeface="Times New Roman" pitchFamily="18" charset="0"/>
              </a:rPr>
              <a:t>. February, pp. 17-23.</a:t>
            </a:r>
          </a:p>
          <a:p>
            <a:pPr lvl="0" eaLnBrk="1" hangingPunct="1">
              <a:lnSpc>
                <a:spcPct val="80000"/>
              </a:lnSpc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en-AU" altLang="zh-CN" sz="1400" kern="0" dirty="0">
                <a:solidFill>
                  <a:srgbClr val="000000"/>
                </a:solidFill>
                <a:latin typeface="Arial"/>
                <a:ea typeface="MS PGothic"/>
              </a:rPr>
              <a:t>Leung, K. (2007). The glory and tyranny of citation impact: An East Asian Perspective. </a:t>
            </a:r>
            <a:r>
              <a:rPr lang="en-AU" altLang="zh-CN" sz="1400" i="1" kern="0" dirty="0">
                <a:solidFill>
                  <a:srgbClr val="000000"/>
                </a:solidFill>
                <a:latin typeface="Arial"/>
                <a:ea typeface="MS PGothic"/>
              </a:rPr>
              <a:t>Academy of Management Journal</a:t>
            </a:r>
            <a:r>
              <a:rPr lang="en-AU" altLang="zh-CN" sz="1400" kern="0" dirty="0">
                <a:solidFill>
                  <a:srgbClr val="000000"/>
                </a:solidFill>
                <a:latin typeface="Arial"/>
                <a:ea typeface="MS PGothic"/>
              </a:rPr>
              <a:t>, </a:t>
            </a:r>
            <a:r>
              <a:rPr lang="en-AU" altLang="zh-CN" sz="1400" b="1" kern="0" dirty="0">
                <a:solidFill>
                  <a:srgbClr val="000000"/>
                </a:solidFill>
                <a:latin typeface="Arial"/>
                <a:ea typeface="MS PGothic"/>
              </a:rPr>
              <a:t>50</a:t>
            </a:r>
            <a:r>
              <a:rPr lang="en-AU" altLang="zh-CN" sz="1400" kern="0" dirty="0">
                <a:solidFill>
                  <a:srgbClr val="000000"/>
                </a:solidFill>
                <a:latin typeface="Arial"/>
                <a:ea typeface="MS PGothic"/>
              </a:rPr>
              <a:t>, 510-513.</a:t>
            </a:r>
          </a:p>
          <a:p>
            <a:pPr lvl="0" eaLnBrk="1" hangingPunct="1">
              <a:lnSpc>
                <a:spcPct val="80000"/>
              </a:lnSpc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en-AU" altLang="zh-CN" sz="1400" kern="0" dirty="0">
                <a:solidFill>
                  <a:srgbClr val="000000"/>
                </a:solidFill>
                <a:latin typeface="Arial"/>
                <a:ea typeface="MS PGothic"/>
              </a:rPr>
              <a:t>Miner, J. B. (2003). Commentary on Arthur </a:t>
            </a:r>
            <a:r>
              <a:rPr lang="en-AU" altLang="zh-CN" sz="1400" kern="0" dirty="0" err="1">
                <a:solidFill>
                  <a:srgbClr val="000000"/>
                </a:solidFill>
                <a:latin typeface="Arial"/>
                <a:ea typeface="MS PGothic"/>
              </a:rPr>
              <a:t>Bedeian’s</a:t>
            </a:r>
            <a:r>
              <a:rPr lang="en-AU" altLang="zh-CN" sz="1400" kern="0" dirty="0">
                <a:solidFill>
                  <a:srgbClr val="000000"/>
                </a:solidFill>
                <a:latin typeface="Arial"/>
                <a:ea typeface="MS PGothic"/>
              </a:rPr>
              <a:t> “The manuscript review process: The proper roles of authors, referees, and editors”. </a:t>
            </a:r>
            <a:r>
              <a:rPr lang="en-AU" altLang="zh-CN" sz="1400" i="1" kern="0" dirty="0">
                <a:solidFill>
                  <a:srgbClr val="000000"/>
                </a:solidFill>
                <a:latin typeface="Arial"/>
                <a:ea typeface="MS PGothic"/>
              </a:rPr>
              <a:t>Journal of Management Inquiry</a:t>
            </a:r>
            <a:r>
              <a:rPr lang="en-AU" altLang="zh-CN" sz="1400" kern="0" dirty="0">
                <a:solidFill>
                  <a:srgbClr val="000000"/>
                </a:solidFill>
                <a:latin typeface="Arial"/>
                <a:ea typeface="MS PGothic"/>
              </a:rPr>
              <a:t>, </a:t>
            </a:r>
            <a:r>
              <a:rPr lang="en-AU" altLang="zh-CN" sz="1400" b="1" kern="0" dirty="0">
                <a:solidFill>
                  <a:srgbClr val="000000"/>
                </a:solidFill>
                <a:latin typeface="Arial"/>
                <a:ea typeface="MS PGothic"/>
              </a:rPr>
              <a:t>12</a:t>
            </a:r>
            <a:r>
              <a:rPr lang="en-AU" altLang="zh-CN" sz="1400" kern="0" dirty="0">
                <a:solidFill>
                  <a:srgbClr val="000000"/>
                </a:solidFill>
                <a:latin typeface="Arial"/>
                <a:ea typeface="MS PGothic"/>
              </a:rPr>
              <a:t>, 339-343.</a:t>
            </a:r>
          </a:p>
          <a:p>
            <a:pPr eaLnBrk="1" hangingPunct="1">
              <a:lnSpc>
                <a:spcPct val="80000"/>
              </a:lnSpc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en-US" altLang="zh-CN" sz="1400" b="1" dirty="0">
                <a:solidFill>
                  <a:srgbClr val="000000"/>
                </a:solidFill>
              </a:rPr>
              <a:t>Pratt, M. G. (2008). Fitting oval pegs into round holes: Tensions in evaluating and publishing qualitative research in top-tier North American journals. Organizational Research Methods, 11: 481-509.</a:t>
            </a:r>
          </a:p>
          <a:p>
            <a:pPr eaLnBrk="1" hangingPunct="1">
              <a:lnSpc>
                <a:spcPct val="80000"/>
              </a:lnSpc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en-AU" altLang="zh-CN" sz="1400" dirty="0" err="1">
                <a:solidFill>
                  <a:srgbClr val="000000"/>
                </a:solidFill>
              </a:rPr>
              <a:t>Rynes</a:t>
            </a:r>
            <a:r>
              <a:rPr lang="en-AU" altLang="zh-CN" sz="1400" dirty="0">
                <a:solidFill>
                  <a:srgbClr val="000000"/>
                </a:solidFill>
              </a:rPr>
              <a:t>, S. L. (2006). “Getting on board” with </a:t>
            </a:r>
            <a:r>
              <a:rPr lang="en-AU" altLang="zh-CN" sz="1400" i="1" dirty="0">
                <a:solidFill>
                  <a:srgbClr val="000000"/>
                </a:solidFill>
              </a:rPr>
              <a:t>AMJ</a:t>
            </a:r>
            <a:r>
              <a:rPr lang="en-AU" altLang="zh-CN" sz="1400" dirty="0">
                <a:solidFill>
                  <a:srgbClr val="000000"/>
                </a:solidFill>
              </a:rPr>
              <a:t>: Balancing quality and innovation in the review process. </a:t>
            </a:r>
            <a:r>
              <a:rPr lang="en-AU" altLang="zh-CN" sz="1400" i="1" dirty="0">
                <a:solidFill>
                  <a:srgbClr val="000000"/>
                </a:solidFill>
              </a:rPr>
              <a:t>Academy of Management Journal</a:t>
            </a:r>
            <a:r>
              <a:rPr lang="en-AU" altLang="zh-CN" sz="1400" dirty="0">
                <a:solidFill>
                  <a:srgbClr val="000000"/>
                </a:solidFill>
              </a:rPr>
              <a:t>, </a:t>
            </a:r>
            <a:r>
              <a:rPr lang="en-AU" altLang="zh-CN" sz="1400" b="1" dirty="0">
                <a:solidFill>
                  <a:srgbClr val="000000"/>
                </a:solidFill>
              </a:rPr>
              <a:t>49</a:t>
            </a:r>
            <a:r>
              <a:rPr lang="en-AU" altLang="zh-CN" sz="1400" dirty="0">
                <a:solidFill>
                  <a:srgbClr val="000000"/>
                </a:solidFill>
              </a:rPr>
              <a:t>, 1097-1102.</a:t>
            </a:r>
          </a:p>
          <a:p>
            <a:pPr eaLnBrk="1" hangingPunct="1">
              <a:lnSpc>
                <a:spcPct val="80000"/>
              </a:lnSpc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en-AU" altLang="zh-CN" sz="1400" dirty="0">
                <a:solidFill>
                  <a:srgbClr val="000000"/>
                </a:solidFill>
              </a:rPr>
              <a:t>Summers, J. O. (2001). Guidelines for conducting research and publishing in marketing: From conceptualization through the review process. </a:t>
            </a:r>
            <a:r>
              <a:rPr lang="en-AU" altLang="zh-CN" sz="1400" i="1" dirty="0">
                <a:solidFill>
                  <a:srgbClr val="000000"/>
                </a:solidFill>
              </a:rPr>
              <a:t>Journal of the Academy of Marketing Science</a:t>
            </a:r>
            <a:r>
              <a:rPr lang="en-AU" altLang="zh-CN" sz="1400" dirty="0">
                <a:solidFill>
                  <a:srgbClr val="000000"/>
                </a:solidFill>
              </a:rPr>
              <a:t>, </a:t>
            </a:r>
            <a:r>
              <a:rPr lang="en-AU" altLang="zh-CN" sz="1400" b="1" dirty="0">
                <a:solidFill>
                  <a:srgbClr val="000000"/>
                </a:solidFill>
              </a:rPr>
              <a:t>29</a:t>
            </a:r>
            <a:r>
              <a:rPr lang="en-AU" altLang="zh-CN" sz="1400" dirty="0">
                <a:solidFill>
                  <a:srgbClr val="000000"/>
                </a:solidFill>
              </a:rPr>
              <a:t>, 405-415.</a:t>
            </a:r>
          </a:p>
          <a:p>
            <a:pPr eaLnBrk="1" hangingPunct="1">
              <a:lnSpc>
                <a:spcPct val="80000"/>
              </a:lnSpc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en-AU" altLang="zh-CN" sz="1400" dirty="0">
                <a:solidFill>
                  <a:srgbClr val="000000"/>
                </a:solidFill>
              </a:rPr>
              <a:t>Starbuck, W. H. (2003). Turning lemons into lemonade: Where is the value in peer reviews? </a:t>
            </a:r>
            <a:r>
              <a:rPr lang="en-AU" altLang="zh-CN" sz="1400" i="1" dirty="0">
                <a:solidFill>
                  <a:srgbClr val="000000"/>
                </a:solidFill>
              </a:rPr>
              <a:t>Journal of Management Inquiry</a:t>
            </a:r>
            <a:r>
              <a:rPr lang="en-AU" altLang="zh-CN" sz="1400" dirty="0">
                <a:solidFill>
                  <a:srgbClr val="000000"/>
                </a:solidFill>
              </a:rPr>
              <a:t>, </a:t>
            </a:r>
            <a:r>
              <a:rPr lang="en-AU" altLang="zh-CN" sz="1400" b="1" dirty="0">
                <a:solidFill>
                  <a:srgbClr val="000000"/>
                </a:solidFill>
              </a:rPr>
              <a:t>12</a:t>
            </a:r>
            <a:r>
              <a:rPr lang="en-AU" altLang="zh-CN" sz="1400" dirty="0">
                <a:solidFill>
                  <a:srgbClr val="000000"/>
                </a:solidFill>
              </a:rPr>
              <a:t>, 344-351</a:t>
            </a:r>
            <a:endParaRPr lang="zh-TW" altLang="zh-CN" sz="1400" dirty="0">
              <a:solidFill>
                <a:srgbClr val="000000"/>
              </a:solidFill>
              <a:ea typeface="新細明體" pitchFamily="18" charset="-120"/>
            </a:endParaRPr>
          </a:p>
          <a:p>
            <a:pPr eaLnBrk="1" hangingPunct="1">
              <a:lnSpc>
                <a:spcPct val="80000"/>
              </a:lnSpc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en-AU" altLang="zh-CN" sz="1400" dirty="0">
                <a:solidFill>
                  <a:srgbClr val="000000"/>
                </a:solidFill>
              </a:rPr>
              <a:t>Starbuck, W. H. (2005). How much better are the most-prestigious journals? The statistics of academic publication. </a:t>
            </a:r>
            <a:r>
              <a:rPr lang="en-AU" altLang="zh-CN" sz="1400" i="1" dirty="0">
                <a:solidFill>
                  <a:srgbClr val="000000"/>
                </a:solidFill>
              </a:rPr>
              <a:t>Organization Science</a:t>
            </a:r>
            <a:r>
              <a:rPr lang="en-AU" altLang="zh-CN" sz="1400" dirty="0">
                <a:solidFill>
                  <a:srgbClr val="000000"/>
                </a:solidFill>
              </a:rPr>
              <a:t>, </a:t>
            </a:r>
            <a:r>
              <a:rPr lang="en-AU" altLang="zh-CN" sz="1400" b="1" dirty="0">
                <a:solidFill>
                  <a:srgbClr val="000000"/>
                </a:solidFill>
              </a:rPr>
              <a:t>16</a:t>
            </a:r>
            <a:r>
              <a:rPr lang="en-AU" altLang="zh-CN" sz="1400" dirty="0">
                <a:solidFill>
                  <a:srgbClr val="000000"/>
                </a:solidFill>
              </a:rPr>
              <a:t>, 180-200.</a:t>
            </a:r>
          </a:p>
        </p:txBody>
      </p:sp>
    </p:spTree>
    <p:extLst>
      <p:ext uri="{BB962C8B-B14F-4D97-AF65-F5344CB8AC3E}">
        <p14:creationId xmlns:p14="http://schemas.microsoft.com/office/powerpoint/2010/main" val="40627244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456613" cy="1141413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zh-CN" sz="3600" dirty="0">
                <a:solidFill>
                  <a:schemeClr val="bg1"/>
                </a:solidFill>
              </a:rPr>
              <a:t>Bibliography – other helpful articles/books</a:t>
            </a:r>
            <a:endParaRPr lang="zh-TW" altLang="zh-CN" sz="3600" b="1" dirty="0">
              <a:solidFill>
                <a:srgbClr val="FFFFFF"/>
              </a:solidFill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52400" y="1219200"/>
            <a:ext cx="8686800" cy="553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defTabSz="914400" eaLnBrk="1">
              <a:lnSpc>
                <a:spcPct val="93000"/>
              </a:lnSpc>
              <a:spcAft>
                <a:spcPts val="1400"/>
              </a:spcAft>
              <a:buClr>
                <a:srgbClr val="000000"/>
              </a:buClr>
              <a:buSzPct val="100000"/>
            </a:pPr>
            <a:r>
              <a:rPr lang="zh-TW" altLang="zh-CN" sz="1600" dirty="0">
                <a:solidFill>
                  <a:schemeClr val="tx1"/>
                </a:solidFill>
                <a:ea typeface="新細明體" pitchFamily="18" charset="-120"/>
              </a:rPr>
              <a:t>Becker, Howard S. 1986. </a:t>
            </a:r>
            <a:r>
              <a:rPr lang="zh-TW" altLang="zh-CN" sz="1600" i="1" dirty="0">
                <a:solidFill>
                  <a:schemeClr val="tx1"/>
                </a:solidFill>
                <a:ea typeface="新細明體" pitchFamily="18" charset="-120"/>
              </a:rPr>
              <a:t>Writing for Social Scientists: How to Start and Finish Your Thesis, Book, or Article</a:t>
            </a:r>
            <a:r>
              <a:rPr lang="zh-TW" altLang="zh-CN" sz="1600" dirty="0">
                <a:solidFill>
                  <a:schemeClr val="tx1"/>
                </a:solidFill>
                <a:ea typeface="新細明體" pitchFamily="18" charset="-120"/>
              </a:rPr>
              <a:t>. University of Chicago Press.</a:t>
            </a:r>
          </a:p>
          <a:p>
            <a:pPr defTabSz="914400" eaLnBrk="1">
              <a:lnSpc>
                <a:spcPct val="93000"/>
              </a:lnSpc>
              <a:spcAft>
                <a:spcPts val="1400"/>
              </a:spcAft>
              <a:buClr>
                <a:srgbClr val="000000"/>
              </a:buClr>
              <a:buSzPct val="100000"/>
            </a:pPr>
            <a:r>
              <a:rPr lang="zh-TW" altLang="zh-CN" sz="1600" dirty="0">
                <a:solidFill>
                  <a:schemeClr val="tx1"/>
                </a:solidFill>
                <a:ea typeface="新細明體" pitchFamily="18" charset="-120"/>
              </a:rPr>
              <a:t>Booth, Colomb, and Williams, 1995. </a:t>
            </a:r>
            <a:r>
              <a:rPr lang="zh-TW" altLang="zh-CN" sz="1600" i="1" dirty="0">
                <a:solidFill>
                  <a:schemeClr val="tx1"/>
                </a:solidFill>
                <a:ea typeface="新細明體" pitchFamily="18" charset="-120"/>
              </a:rPr>
              <a:t>The Craft of Research</a:t>
            </a:r>
            <a:r>
              <a:rPr lang="zh-TW" altLang="zh-CN" sz="1600" dirty="0">
                <a:solidFill>
                  <a:schemeClr val="tx1"/>
                </a:solidFill>
                <a:ea typeface="新細明體" pitchFamily="18" charset="-120"/>
              </a:rPr>
              <a:t>. University of Chicago Press</a:t>
            </a:r>
          </a:p>
          <a:p>
            <a:pPr defTabSz="914400" eaLnBrk="1">
              <a:lnSpc>
                <a:spcPct val="93000"/>
              </a:lnSpc>
              <a:spcAft>
                <a:spcPts val="1400"/>
              </a:spcAft>
              <a:buClr>
                <a:srgbClr val="000000"/>
              </a:buClr>
              <a:buSzPct val="100000"/>
            </a:pPr>
            <a:r>
              <a:rPr lang="zh-TW" altLang="zh-CN" sz="1600" dirty="0">
                <a:solidFill>
                  <a:schemeClr val="tx1"/>
                </a:solidFill>
                <a:ea typeface="新細明體" pitchFamily="18" charset="-120"/>
              </a:rPr>
              <a:t>Cummings and Frost, 1985 and 1995</a:t>
            </a:r>
            <a:r>
              <a:rPr lang="en-US" altLang="zh-TW" sz="1600" dirty="0">
                <a:solidFill>
                  <a:schemeClr val="tx1"/>
                </a:solidFill>
                <a:ea typeface="新細明體" pitchFamily="18" charset="-120"/>
              </a:rPr>
              <a:t>.</a:t>
            </a:r>
            <a:r>
              <a:rPr lang="zh-TW" altLang="zh-CN" sz="1600" dirty="0">
                <a:solidFill>
                  <a:schemeClr val="tx1"/>
                </a:solidFill>
                <a:ea typeface="新細明體" pitchFamily="18" charset="-120"/>
              </a:rPr>
              <a:t> </a:t>
            </a:r>
            <a:r>
              <a:rPr lang="zh-TW" altLang="zh-CN" sz="1600" i="1" dirty="0">
                <a:solidFill>
                  <a:schemeClr val="tx1"/>
                </a:solidFill>
                <a:ea typeface="新細明體" pitchFamily="18" charset="-120"/>
              </a:rPr>
              <a:t>Publishing in the Organizational Sciences</a:t>
            </a:r>
            <a:r>
              <a:rPr lang="zh-TW" altLang="zh-CN" sz="1600" dirty="0">
                <a:solidFill>
                  <a:schemeClr val="tx1"/>
                </a:solidFill>
                <a:ea typeface="新細明體" pitchFamily="18" charset="-120"/>
              </a:rPr>
              <a:t>. (two different volumes). Sage Publications.</a:t>
            </a:r>
          </a:p>
          <a:p>
            <a:pPr defTabSz="914400" eaLnBrk="1">
              <a:lnSpc>
                <a:spcPct val="93000"/>
              </a:lnSpc>
              <a:spcAft>
                <a:spcPts val="1400"/>
              </a:spcAft>
              <a:buClr>
                <a:srgbClr val="000000"/>
              </a:buClr>
              <a:buSzPct val="100000"/>
            </a:pPr>
            <a:r>
              <a:rPr lang="zh-TW" altLang="zh-CN" sz="1600" dirty="0">
                <a:solidFill>
                  <a:schemeClr val="tx1"/>
                </a:solidFill>
                <a:ea typeface="新細明體" pitchFamily="18" charset="-120"/>
              </a:rPr>
              <a:t>Creswell</a:t>
            </a:r>
            <a:r>
              <a:rPr lang="en-US" altLang="zh-TW" sz="1600" dirty="0">
                <a:solidFill>
                  <a:schemeClr val="tx1"/>
                </a:solidFill>
                <a:ea typeface="新細明體" pitchFamily="18" charset="-120"/>
              </a:rPr>
              <a:t>, </a:t>
            </a:r>
            <a:r>
              <a:rPr lang="zh-TW" altLang="zh-CN" sz="1600" dirty="0">
                <a:solidFill>
                  <a:schemeClr val="tx1"/>
                </a:solidFill>
                <a:ea typeface="新細明體" pitchFamily="18" charset="-120"/>
              </a:rPr>
              <a:t> John– various books on research design and mixed methods. </a:t>
            </a:r>
          </a:p>
          <a:p>
            <a:pPr defTabSz="914400" eaLnBrk="1">
              <a:lnSpc>
                <a:spcPct val="93000"/>
              </a:lnSpc>
              <a:spcAft>
                <a:spcPts val="1400"/>
              </a:spcAft>
              <a:buClr>
                <a:srgbClr val="000000"/>
              </a:buClr>
              <a:buSzPct val="100000"/>
            </a:pPr>
            <a:r>
              <a:rPr lang="zh-TW" altLang="zh-CN" sz="1600" b="1" dirty="0">
                <a:solidFill>
                  <a:schemeClr val="tx1"/>
                </a:solidFill>
                <a:ea typeface="新細明體" pitchFamily="18" charset="-120"/>
              </a:rPr>
              <a:t>Huff, Anne </a:t>
            </a:r>
            <a:r>
              <a:rPr lang="en-US" altLang="zh-TW" sz="1600" b="1" dirty="0">
                <a:solidFill>
                  <a:schemeClr val="tx1"/>
                </a:solidFill>
                <a:ea typeface="新細明體" pitchFamily="18" charset="-120"/>
              </a:rPr>
              <a:t>S. </a:t>
            </a:r>
            <a:r>
              <a:rPr lang="zh-TW" altLang="zh-CN" sz="1600" b="1" dirty="0">
                <a:solidFill>
                  <a:schemeClr val="tx1"/>
                </a:solidFill>
                <a:ea typeface="新細明體" pitchFamily="18" charset="-120"/>
              </a:rPr>
              <a:t>1998. Writing for Scholarly Publication. </a:t>
            </a:r>
            <a:endParaRPr lang="en-US" altLang="zh-TW" sz="1600" b="1" dirty="0">
              <a:solidFill>
                <a:schemeClr val="tx1"/>
              </a:solidFill>
              <a:ea typeface="新細明體" pitchFamily="18" charset="-120"/>
            </a:endParaRPr>
          </a:p>
          <a:p>
            <a:pPr defTabSz="914400" eaLnBrk="1">
              <a:lnSpc>
                <a:spcPct val="93000"/>
              </a:lnSpc>
              <a:spcAft>
                <a:spcPts val="1400"/>
              </a:spcAft>
              <a:buClr>
                <a:srgbClr val="000000"/>
              </a:buClr>
              <a:buSzPct val="100000"/>
            </a:pPr>
            <a:r>
              <a:rPr lang="zh-TW" altLang="zh-CN" sz="1600" b="1" dirty="0">
                <a:solidFill>
                  <a:schemeClr val="tx1"/>
                </a:solidFill>
                <a:ea typeface="新細明體" pitchFamily="18" charset="-120"/>
              </a:rPr>
              <a:t>Huff, Anne S</a:t>
            </a:r>
            <a:r>
              <a:rPr lang="en-US" altLang="zh-TW" sz="1600" b="1" dirty="0">
                <a:solidFill>
                  <a:schemeClr val="tx1"/>
                </a:solidFill>
                <a:ea typeface="新細明體" pitchFamily="18" charset="-120"/>
              </a:rPr>
              <a:t>.</a:t>
            </a:r>
            <a:r>
              <a:rPr lang="zh-TW" altLang="zh-CN" sz="1600" b="1" dirty="0">
                <a:solidFill>
                  <a:schemeClr val="tx1"/>
                </a:solidFill>
                <a:ea typeface="新細明體" pitchFamily="18" charset="-120"/>
              </a:rPr>
              <a:t> 2008.</a:t>
            </a:r>
            <a:r>
              <a:rPr lang="en-US" altLang="zh-TW" sz="1600" b="1" dirty="0">
                <a:solidFill>
                  <a:schemeClr val="tx1"/>
                </a:solidFill>
                <a:ea typeface="新細明體" pitchFamily="18" charset="-120"/>
              </a:rPr>
              <a:t> </a:t>
            </a:r>
            <a:r>
              <a:rPr lang="zh-TW" altLang="zh-CN" sz="1600" b="1" dirty="0">
                <a:solidFill>
                  <a:schemeClr val="tx1"/>
                </a:solidFill>
                <a:ea typeface="新細明體" pitchFamily="18" charset="-120"/>
              </a:rPr>
              <a:t>Designing Research for Publication. </a:t>
            </a:r>
            <a:endParaRPr lang="en-US" altLang="zh-TW" sz="1600" b="1" dirty="0">
              <a:solidFill>
                <a:schemeClr val="tx1"/>
              </a:solidFill>
              <a:ea typeface="新細明體" pitchFamily="18" charset="-120"/>
            </a:endParaRPr>
          </a:p>
          <a:p>
            <a:pPr lvl="0">
              <a:lnSpc>
                <a:spcPct val="87000"/>
              </a:lnSpc>
              <a:spcAft>
                <a:spcPts val="1425"/>
              </a:spcAft>
              <a:buClr>
                <a:srgbClr val="000000"/>
              </a:buClr>
              <a:buSzPct val="100000"/>
              <a:tabLst/>
            </a:pPr>
            <a:r>
              <a:rPr lang="en-US" sz="1600" dirty="0">
                <a:solidFill>
                  <a:schemeClr val="tx1"/>
                </a:solidFill>
                <a:ea typeface="新細明體" pitchFamily="18" charset="-120"/>
              </a:rPr>
              <a:t>Konrad, A. M. (2008). Knowledge creation and the journal editor’s role. In Y. Baruch, A.M. Konrad, H. </a:t>
            </a:r>
            <a:r>
              <a:rPr lang="en-US" sz="1600" dirty="0" err="1">
                <a:solidFill>
                  <a:schemeClr val="tx1"/>
                </a:solidFill>
                <a:ea typeface="新細明體" pitchFamily="18" charset="-120"/>
              </a:rPr>
              <a:t>Aguinis</a:t>
            </a:r>
            <a:r>
              <a:rPr lang="en-US" sz="1600" dirty="0">
                <a:solidFill>
                  <a:schemeClr val="tx1"/>
                </a:solidFill>
                <a:ea typeface="新細明體" pitchFamily="18" charset="-120"/>
              </a:rPr>
              <a:t>, &amp; W. H. Starbuck (Eds.), Opening the black box of editorship (pp. 3–15). Basingstoke, UK: Palgrave Macmillan.</a:t>
            </a:r>
          </a:p>
          <a:p>
            <a:pPr defTabSz="914400" eaLnBrk="1">
              <a:lnSpc>
                <a:spcPct val="93000"/>
              </a:lnSpc>
              <a:spcAft>
                <a:spcPts val="1400"/>
              </a:spcAft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zh-TW" altLang="zh-CN" sz="1600" dirty="0">
                <a:solidFill>
                  <a:schemeClr val="tx1"/>
                </a:solidFill>
                <a:ea typeface="新細明體" pitchFamily="18" charset="-120"/>
              </a:rPr>
              <a:t>Lamott,</a:t>
            </a:r>
            <a:r>
              <a:rPr lang="en-US" altLang="zh-TW" sz="1600" dirty="0">
                <a:solidFill>
                  <a:schemeClr val="tx1"/>
                </a:solidFill>
                <a:ea typeface="新細明體" pitchFamily="18" charset="-120"/>
              </a:rPr>
              <a:t> </a:t>
            </a:r>
            <a:r>
              <a:rPr lang="zh-TW" altLang="zh-CN" sz="1600" dirty="0">
                <a:solidFill>
                  <a:schemeClr val="tx1"/>
                </a:solidFill>
                <a:ea typeface="新細明體" pitchFamily="18" charset="-120"/>
              </a:rPr>
              <a:t>Anne</a:t>
            </a:r>
            <a:r>
              <a:rPr lang="en-US" altLang="zh-TW" sz="1600" b="1" dirty="0">
                <a:solidFill>
                  <a:schemeClr val="tx1"/>
                </a:solidFill>
                <a:ea typeface="新細明體" pitchFamily="18" charset="-120"/>
              </a:rPr>
              <a:t>.</a:t>
            </a:r>
            <a:r>
              <a:rPr lang="zh-TW" altLang="zh-CN" sz="1600" dirty="0">
                <a:solidFill>
                  <a:schemeClr val="tx1"/>
                </a:solidFill>
                <a:ea typeface="新細明體" pitchFamily="18" charset="-120"/>
              </a:rPr>
              <a:t> 1995. </a:t>
            </a:r>
            <a:r>
              <a:rPr lang="zh-TW" altLang="zh-CN" sz="1600" i="1" dirty="0">
                <a:solidFill>
                  <a:schemeClr val="tx1"/>
                </a:solidFill>
                <a:ea typeface="新細明體" pitchFamily="18" charset="-120"/>
              </a:rPr>
              <a:t>Bird by Bird: Some Instructions on Writing and Life</a:t>
            </a:r>
            <a:r>
              <a:rPr lang="zh-TW" altLang="zh-CN" sz="1600" dirty="0">
                <a:solidFill>
                  <a:schemeClr val="tx1"/>
                </a:solidFill>
                <a:ea typeface="新細明體" pitchFamily="18" charset="-120"/>
              </a:rPr>
              <a:t>. First Anchor Books</a:t>
            </a:r>
          </a:p>
          <a:p>
            <a:pPr defTabSz="914400" eaLnBrk="1">
              <a:lnSpc>
                <a:spcPct val="93000"/>
              </a:lnSpc>
              <a:spcAft>
                <a:spcPts val="1400"/>
              </a:spcAft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zh-TW" altLang="zh-CN" sz="1600" dirty="0">
                <a:solidFill>
                  <a:schemeClr val="tx1"/>
                </a:solidFill>
                <a:ea typeface="新細明體" pitchFamily="18" charset="-120"/>
              </a:rPr>
              <a:t>Van de Ven</a:t>
            </a:r>
            <a:r>
              <a:rPr lang="en-US" altLang="zh-TW" sz="1600" dirty="0">
                <a:solidFill>
                  <a:schemeClr val="tx1"/>
                </a:solidFill>
                <a:ea typeface="新細明體" pitchFamily="18" charset="-120"/>
              </a:rPr>
              <a:t>, </a:t>
            </a:r>
            <a:r>
              <a:rPr lang="zh-TW" altLang="zh-CN" sz="1600" dirty="0">
                <a:solidFill>
                  <a:schemeClr val="tx1"/>
                </a:solidFill>
                <a:ea typeface="新細明體" pitchFamily="18" charset="-120"/>
              </a:rPr>
              <a:t>Andrew</a:t>
            </a:r>
            <a:r>
              <a:rPr lang="en-US" altLang="zh-TW" sz="1600" dirty="0">
                <a:solidFill>
                  <a:schemeClr val="tx1"/>
                </a:solidFill>
                <a:ea typeface="新細明體" pitchFamily="18" charset="-120"/>
              </a:rPr>
              <a:t>.</a:t>
            </a:r>
            <a:r>
              <a:rPr lang="zh-TW" altLang="zh-CN" sz="1600" dirty="0">
                <a:solidFill>
                  <a:schemeClr val="tx1"/>
                </a:solidFill>
                <a:ea typeface="新細明體" pitchFamily="18" charset="-120"/>
              </a:rPr>
              <a:t>  </a:t>
            </a:r>
            <a:r>
              <a:rPr lang="en-US" altLang="zh-TW" sz="1600" dirty="0">
                <a:solidFill>
                  <a:schemeClr val="tx1"/>
                </a:solidFill>
                <a:ea typeface="新細明體" pitchFamily="18" charset="-120"/>
              </a:rPr>
              <a:t>2007. </a:t>
            </a:r>
            <a:r>
              <a:rPr lang="zh-TW" altLang="zh-CN" sz="1600" i="1" dirty="0">
                <a:solidFill>
                  <a:schemeClr val="tx1"/>
                </a:solidFill>
                <a:ea typeface="新細明體" pitchFamily="18" charset="-120"/>
              </a:rPr>
              <a:t>Engaged Scholarship.</a:t>
            </a:r>
            <a:r>
              <a:rPr lang="zh-TW" altLang="zh-CN" sz="1600" dirty="0">
                <a:solidFill>
                  <a:schemeClr val="tx1"/>
                </a:solidFill>
                <a:ea typeface="新細明體" pitchFamily="18" charset="-120"/>
              </a:rPr>
              <a:t> Oxford University Press. </a:t>
            </a:r>
          </a:p>
          <a:p>
            <a:r>
              <a:rPr lang="en-US" altLang="zh-TW" sz="1800" b="1" dirty="0">
                <a:solidFill>
                  <a:schemeClr val="tx1"/>
                </a:solidFill>
                <a:ea typeface="新細明體" pitchFamily="18" charset="-120"/>
              </a:rPr>
              <a:t>Clark, T., Wright, M., &amp; </a:t>
            </a:r>
            <a:r>
              <a:rPr lang="en-US" altLang="zh-TW" sz="1800" b="1" dirty="0" err="1">
                <a:solidFill>
                  <a:schemeClr val="tx1"/>
                </a:solidFill>
                <a:ea typeface="新細明體" pitchFamily="18" charset="-120"/>
              </a:rPr>
              <a:t>Ketchen</a:t>
            </a:r>
            <a:r>
              <a:rPr lang="en-US" altLang="zh-TW" sz="1800" b="1" dirty="0">
                <a:solidFill>
                  <a:schemeClr val="tx1"/>
                </a:solidFill>
                <a:ea typeface="新細明體" pitchFamily="18" charset="-120"/>
              </a:rPr>
              <a:t>, D. J. (</a:t>
            </a:r>
            <a:r>
              <a:rPr lang="en-US" altLang="zh-TW" sz="1800" b="1" dirty="0" err="1">
                <a:solidFill>
                  <a:schemeClr val="tx1"/>
                </a:solidFill>
                <a:ea typeface="新細明體" pitchFamily="18" charset="-120"/>
              </a:rPr>
              <a:t>eds</a:t>
            </a:r>
            <a:r>
              <a:rPr lang="en-US" altLang="zh-TW" sz="1800" b="1" dirty="0">
                <a:solidFill>
                  <a:schemeClr val="tx1"/>
                </a:solidFill>
                <a:ea typeface="新細明體" pitchFamily="18" charset="-120"/>
              </a:rPr>
              <a:t>). </a:t>
            </a:r>
            <a:r>
              <a:rPr lang="en-US" sz="1800" b="1" i="0" u="none" strike="noStrike" dirty="0">
                <a:solidFill>
                  <a:srgbClr val="0F1111"/>
                </a:solidFill>
                <a:effectLst/>
                <a:latin typeface="Amazon Ember"/>
              </a:rPr>
              <a:t>How to Get Published in the Best Management Journals. Cheltenham, UK: Edward Elgar.</a:t>
            </a:r>
          </a:p>
          <a:p>
            <a:pPr defTabSz="914400" eaLnBrk="1">
              <a:lnSpc>
                <a:spcPct val="80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TW" altLang="zh-CN" sz="1600" dirty="0">
              <a:solidFill>
                <a:schemeClr val="tx1"/>
              </a:solidFill>
              <a:latin typeface="Calibri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5559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FB1520-70C0-420A-961A-6B5EFBA1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86663B0-41FB-49C2-A11D-D79A282770AB}" type="slidenum">
              <a:rPr lang="en-US"/>
              <a:pPr/>
              <a:t>3</a:t>
            </a:fld>
            <a:endParaRPr lang="en-US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62148" cy="9144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 Black" pitchFamily="34" charset="0"/>
              </a:rPr>
              <a:t>Getting an article published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6858000" y="3581400"/>
            <a:ext cx="2057400" cy="1447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dirty="0"/>
          </a:p>
          <a:p>
            <a:pPr algn="ctr"/>
            <a:r>
              <a:rPr lang="en-US" sz="3200" dirty="0"/>
              <a:t>Our</a:t>
            </a:r>
          </a:p>
          <a:p>
            <a:pPr algn="ctr"/>
            <a:r>
              <a:rPr lang="en-US" sz="3200" dirty="0"/>
              <a:t>Focus</a:t>
            </a:r>
          </a:p>
          <a:p>
            <a:pPr algn="ctr"/>
            <a:endParaRPr lang="en-US" sz="3200" dirty="0"/>
          </a:p>
        </p:txBody>
      </p:sp>
      <p:sp>
        <p:nvSpPr>
          <p:cNvPr id="12296" name="AutoShape 11"/>
          <p:cNvSpPr>
            <a:spLocks noChangeArrowheads="1"/>
          </p:cNvSpPr>
          <p:nvPr/>
        </p:nvSpPr>
        <p:spPr bwMode="auto">
          <a:xfrm rot="10800000">
            <a:off x="5560672" y="1447801"/>
            <a:ext cx="1221127" cy="533400"/>
          </a:xfrm>
          <a:prstGeom prst="rightArrow">
            <a:avLst>
              <a:gd name="adj1" fmla="val 50000"/>
              <a:gd name="adj2" fmla="val 477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AutoShape 12"/>
          <p:cNvSpPr>
            <a:spLocks noChangeArrowheads="1"/>
          </p:cNvSpPr>
          <p:nvPr/>
        </p:nvSpPr>
        <p:spPr bwMode="auto">
          <a:xfrm rot="9742660">
            <a:off x="5016095" y="4650972"/>
            <a:ext cx="1774251" cy="574808"/>
          </a:xfrm>
          <a:prstGeom prst="rightArrow">
            <a:avLst>
              <a:gd name="adj1" fmla="val 50000"/>
              <a:gd name="adj2" fmla="val 477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5486400" cy="5410200"/>
          </a:xfrm>
        </p:spPr>
        <p:txBody>
          <a:bodyPr/>
          <a:lstStyle/>
          <a:p>
            <a:pPr marL="609600" indent="-609600" eaLnBrk="1" hangingPunct="1">
              <a:buSzTx/>
              <a:buFontTx/>
              <a:buAutoNum type="arabicPeriod"/>
            </a:pPr>
            <a:r>
              <a:rPr lang="en-US" sz="2600" dirty="0"/>
              <a:t>Generating a paper Idea and its framing</a:t>
            </a:r>
          </a:p>
          <a:p>
            <a:pPr marL="609600" indent="-609600" eaLnBrk="1" hangingPunct="1">
              <a:buSzTx/>
              <a:buFontTx/>
              <a:buAutoNum type="arabicPeriod"/>
            </a:pPr>
            <a:r>
              <a:rPr lang="en-US" sz="2600" dirty="0"/>
              <a:t>Designing the Study</a:t>
            </a:r>
          </a:p>
          <a:p>
            <a:pPr marL="609600" indent="-609600" eaLnBrk="1" hangingPunct="1">
              <a:buSzTx/>
              <a:buFontTx/>
              <a:buAutoNum type="arabicPeriod"/>
            </a:pPr>
            <a:r>
              <a:rPr lang="en-US" sz="2600" dirty="0"/>
              <a:t>Getting Data and analyzing it</a:t>
            </a:r>
          </a:p>
          <a:p>
            <a:pPr marL="609600" indent="-609600" eaLnBrk="1" hangingPunct="1">
              <a:lnSpc>
                <a:spcPct val="100000"/>
              </a:lnSpc>
              <a:spcAft>
                <a:spcPts val="0"/>
              </a:spcAft>
              <a:buSzTx/>
              <a:buFontTx/>
              <a:buAutoNum type="arabicPeriod"/>
            </a:pPr>
            <a:r>
              <a:rPr lang="en-US" sz="2600" dirty="0"/>
              <a:t>Starting and organizing</a:t>
            </a:r>
          </a:p>
          <a:p>
            <a:pPr marL="0" indent="0" eaLnBrk="1" hangingPunct="1">
              <a:lnSpc>
                <a:spcPct val="100000"/>
              </a:lnSpc>
              <a:spcAft>
                <a:spcPts val="0"/>
              </a:spcAft>
              <a:buSzTx/>
              <a:buNone/>
            </a:pPr>
            <a:r>
              <a:rPr lang="en-US" sz="2600" dirty="0"/>
              <a:t>      your paper</a:t>
            </a:r>
          </a:p>
          <a:p>
            <a:pPr marL="0" indent="0" eaLnBrk="1" hangingPunct="1">
              <a:lnSpc>
                <a:spcPct val="100000"/>
              </a:lnSpc>
              <a:spcAft>
                <a:spcPts val="0"/>
              </a:spcAft>
              <a:buSzTx/>
              <a:buNone/>
            </a:pPr>
            <a:endParaRPr lang="en-US" sz="2600" dirty="0"/>
          </a:p>
          <a:p>
            <a:pPr marL="514350" indent="-514350" eaLnBrk="1" hangingPunct="1">
              <a:lnSpc>
                <a:spcPct val="100000"/>
              </a:lnSpc>
              <a:spcAft>
                <a:spcPts val="0"/>
              </a:spcAft>
              <a:buSzTx/>
              <a:buAutoNum type="arabicPeriod" startAt="5"/>
            </a:pPr>
            <a:r>
              <a:rPr lang="en-US" sz="2600" dirty="0"/>
              <a:t>Formatting and submitting</a:t>
            </a:r>
          </a:p>
          <a:p>
            <a:pPr marL="0" indent="0" eaLnBrk="1" hangingPunct="1">
              <a:lnSpc>
                <a:spcPct val="100000"/>
              </a:lnSpc>
              <a:spcAft>
                <a:spcPts val="0"/>
              </a:spcAft>
              <a:buSzTx/>
              <a:buNone/>
            </a:pPr>
            <a:r>
              <a:rPr lang="en-US" sz="2600" dirty="0"/>
              <a:t>     the Paper (and selecting the</a:t>
            </a:r>
          </a:p>
          <a:p>
            <a:pPr marL="0" indent="0" eaLnBrk="1" hangingPunct="1">
              <a:lnSpc>
                <a:spcPct val="100000"/>
              </a:lnSpc>
              <a:spcAft>
                <a:spcPts val="0"/>
              </a:spcAft>
              <a:buSzTx/>
              <a:buNone/>
            </a:pPr>
            <a:r>
              <a:rPr lang="en-US" sz="2600" dirty="0"/>
              <a:t>     journals and related details)</a:t>
            </a:r>
          </a:p>
          <a:p>
            <a:pPr marL="0" indent="0" eaLnBrk="1" hangingPunct="1">
              <a:lnSpc>
                <a:spcPct val="100000"/>
              </a:lnSpc>
              <a:spcAft>
                <a:spcPts val="0"/>
              </a:spcAft>
              <a:buSzTx/>
              <a:buNone/>
            </a:pPr>
            <a:endParaRPr lang="en-US" sz="2600" dirty="0"/>
          </a:p>
          <a:p>
            <a:pPr marL="0" indent="0" eaLnBrk="1" hangingPunct="1">
              <a:buSzTx/>
              <a:buNone/>
            </a:pPr>
            <a:r>
              <a:rPr lang="en-US" sz="2600" dirty="0"/>
              <a:t>6.   Reviewers + revisions [covered separately]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858000" y="914400"/>
            <a:ext cx="2057400" cy="1447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dirty="0"/>
          </a:p>
          <a:p>
            <a:pPr algn="ctr"/>
            <a:r>
              <a:rPr lang="en-US" sz="3200" dirty="0"/>
              <a:t>Discuss </a:t>
            </a:r>
          </a:p>
          <a:p>
            <a:pPr algn="ctr"/>
            <a:r>
              <a:rPr lang="en-US" sz="3200" dirty="0"/>
              <a:t>later</a:t>
            </a:r>
          </a:p>
          <a:p>
            <a:pPr algn="ctr"/>
            <a:endParaRPr lang="en-US" sz="3200" dirty="0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 rot="11473345">
            <a:off x="4482455" y="3716494"/>
            <a:ext cx="2156437" cy="533400"/>
          </a:xfrm>
          <a:prstGeom prst="rightArrow">
            <a:avLst>
              <a:gd name="adj1" fmla="val 50000"/>
              <a:gd name="adj2" fmla="val 477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3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72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490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"/>
            <a:ext cx="7818437" cy="538956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5486400"/>
            <a:ext cx="8915400" cy="1139825"/>
          </a:xfrm>
        </p:spPr>
        <p:txBody>
          <a:bodyPr/>
          <a:lstStyle/>
          <a:p>
            <a:r>
              <a:rPr lang="en-US" altLang="zh-TW" sz="2200" dirty="0">
                <a:solidFill>
                  <a:srgbClr val="C00000"/>
                </a:solidFill>
              </a:rPr>
              <a:t>Publishing papers is not magic -- First we’ll deal with organizing your manuscript (</a:t>
            </a:r>
            <a:r>
              <a:rPr lang="en-US" altLang="zh-TW" sz="2200" u="sng" dirty="0">
                <a:solidFill>
                  <a:srgbClr val="C00000"/>
                </a:solidFill>
              </a:rPr>
              <a:t>especially the introduction</a:t>
            </a:r>
            <a:r>
              <a:rPr lang="en-US" altLang="zh-TW" sz="2200" dirty="0">
                <a:solidFill>
                  <a:srgbClr val="C00000"/>
                </a:solidFill>
              </a:rPr>
              <a:t>) – and especially being direct and clear with your theory / framing and contributions.</a:t>
            </a:r>
            <a:endParaRPr lang="en-US" altLang="zh-CN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F16C55-E8DE-4C44-8AEE-31B2AB91A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6200"/>
            <a:ext cx="6477000" cy="6705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D31D45-38E3-4126-B0D5-7483A4F152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046" y="609600"/>
            <a:ext cx="1271954" cy="1981200"/>
          </a:xfrm>
        </p:spPr>
        <p:txBody>
          <a:bodyPr/>
          <a:lstStyle/>
          <a:p>
            <a:pPr eaLnBrk="1" hangingPunct="1"/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Helpful paper handouts</a:t>
            </a:r>
          </a:p>
        </p:txBody>
      </p:sp>
    </p:spTree>
    <p:extLst>
      <p:ext uri="{BB962C8B-B14F-4D97-AF65-F5344CB8AC3E}">
        <p14:creationId xmlns:p14="http://schemas.microsoft.com/office/powerpoint/2010/main" val="4150679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72F0B4-D089-4DEB-961D-E4DCD2805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620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60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0"/>
            <a:ext cx="7092414" cy="683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633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5075"/>
            <a:ext cx="6019800" cy="685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59804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11055</TotalTime>
  <Words>2410</Words>
  <Application>Microsoft Office PowerPoint</Application>
  <PresentationFormat>On-screen Show (4:3)</PresentationFormat>
  <Paragraphs>139</Paragraphs>
  <Slides>22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Default Design</vt:lpstr>
      <vt:lpstr>1_Default Design</vt:lpstr>
      <vt:lpstr>2_Default Design</vt:lpstr>
      <vt:lpstr>Getting a good start on your paper: Writing up and organizing the introduction   </vt:lpstr>
      <vt:lpstr>PowerPoint Presentation</vt:lpstr>
      <vt:lpstr>Getting an article published</vt:lpstr>
      <vt:lpstr>PowerPoint Presentation</vt:lpstr>
      <vt:lpstr>Publishing papers is not magic -- First we’ll deal with organizing your manuscript (especially the introduction) – and especially being direct and clear with your theory / framing and contributions.</vt:lpstr>
      <vt:lpstr>Helpful paper handouts</vt:lpstr>
      <vt:lpstr>PowerPoint Presentation</vt:lpstr>
      <vt:lpstr>PowerPoint Presentation</vt:lpstr>
      <vt:lpstr>PowerPoint Presentation</vt:lpstr>
      <vt:lpstr>PowerPoint Presentation</vt:lpstr>
      <vt:lpstr>Paper organization: How articles in the best journals are organized and what do they contain</vt:lpstr>
      <vt:lpstr>Summary results of that study: Paper organization and checklist summary for empirical papers-1 11 main points</vt:lpstr>
      <vt:lpstr>Paper organization checklist summary-2 (after the Introduction section)</vt:lpstr>
      <vt:lpstr>Table 1 from Ahlstrom+ Wang, 2020) - Structuring the introduction section of empiri-cal papers in Mgt+IB  (also see Meyer et al., 2009: 61-62 – next slides) Question</vt:lpstr>
      <vt:lpstr>PowerPoint Presentation</vt:lpstr>
      <vt:lpstr>(End of) Paragraph 3 repeats the research question in more detail (i.e. “Given these {hypothesized} institutional differences, how do foreign firms adapt entry strategies when entering emerging economies?)   The research question is now (re)stated more like an hypothesis {given this hypothesis question} and its conditions-detail is added {institutions, emerging economies}  Paragraph 4 – then states the broad propositions and the paper’s motivation(past calls for research) and position (‘we thus depart from much existing literature’).  Paragraph 5 – mini-methods summary  Paragraph 6 – contributions (theory, empirical or case evidence, practice, research methods)  Note: No “list” (first we do this, second we do that…”)</vt:lpstr>
      <vt:lpstr>Paper organization checklist summary-3 (the rest of the paper)</vt:lpstr>
      <vt:lpstr>Paper organization checklist summary-4 (the rest of the paper, con’t)</vt:lpstr>
      <vt:lpstr>Bibliography</vt:lpstr>
      <vt:lpstr>Bibliography</vt:lpstr>
      <vt:lpstr>Bibliography – other helpful articles/books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Research, Writing, and Paper Organization                   for  Mainstream Management and International Business Publications</dc:title>
  <dc:creator>ahlstrom_mgt</dc:creator>
  <dc:description>Revised March 2013 (split paper organization {this} from  last 3rd of the slides which is more on reviewers and revisions / problems, etc. Included more details from Nankai Business Review International paper (including abstract, title, format, etc)</dc:description>
  <cp:lastModifiedBy>David Ahlstrom (MGT)</cp:lastModifiedBy>
  <cp:revision>258</cp:revision>
  <cp:lastPrinted>2016-05-26T10:09:51Z</cp:lastPrinted>
  <dcterms:created xsi:type="dcterms:W3CDTF">1601-01-01T00:00:00Z</dcterms:created>
  <dcterms:modified xsi:type="dcterms:W3CDTF">2023-05-07T09:41:16Z</dcterms:modified>
</cp:coreProperties>
</file>